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0" r:id="rId2"/>
    <p:sldId id="285" r:id="rId3"/>
    <p:sldId id="286" r:id="rId4"/>
    <p:sldId id="281" r:id="rId5"/>
    <p:sldId id="304" r:id="rId6"/>
    <p:sldId id="261" r:id="rId7"/>
    <p:sldId id="287" r:id="rId8"/>
    <p:sldId id="265" r:id="rId9"/>
    <p:sldId id="289" r:id="rId10"/>
    <p:sldId id="291" r:id="rId11"/>
    <p:sldId id="288" r:id="rId12"/>
    <p:sldId id="292" r:id="rId13"/>
    <p:sldId id="293" r:id="rId14"/>
    <p:sldId id="305" r:id="rId15"/>
    <p:sldId id="295" r:id="rId16"/>
    <p:sldId id="296" r:id="rId17"/>
    <p:sldId id="297" r:id="rId18"/>
    <p:sldId id="299" r:id="rId19"/>
    <p:sldId id="298" r:id="rId20"/>
    <p:sldId id="300" r:id="rId21"/>
    <p:sldId id="301" r:id="rId22"/>
    <p:sldId id="279" r:id="rId23"/>
    <p:sldId id="280"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eald" initials="RH"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3B45"/>
    <a:srgbClr val="3C879A"/>
    <a:srgbClr val="F9A318"/>
    <a:srgbClr val="DE9465"/>
    <a:srgbClr val="80AF9E"/>
    <a:srgbClr val="A9D8C9"/>
    <a:srgbClr val="9CDCF9"/>
    <a:srgbClr val="00AEEF"/>
    <a:srgbClr val="8B8C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63" autoAdjust="0"/>
    <p:restoredTop sz="88004" autoAdjust="0"/>
  </p:normalViewPr>
  <p:slideViewPr>
    <p:cSldViewPr snapToGrid="0">
      <p:cViewPr>
        <p:scale>
          <a:sx n="122" d="100"/>
          <a:sy n="122" d="100"/>
        </p:scale>
        <p:origin x="133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21" Type="http://schemas.openxmlformats.org/officeDocument/2006/relationships/slide" Target="slides/slide20.xml"/><Relationship Id="rId3" Type="http://schemas.openxmlformats.org/officeDocument/2006/relationships/slide" Target="slides/slide2.xml"/><Relationship Id="rId34" Type="http://schemas.openxmlformats.org/officeDocument/2006/relationships/customXml" Target="../customXml/item3.xml"/><Relationship Id="rId25" Type="http://schemas.openxmlformats.org/officeDocument/2006/relationships/slide" Target="slides/slide24.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33" Type="http://schemas.openxmlformats.org/officeDocument/2006/relationships/customXml" Target="../customXml/item2.xml"/><Relationship Id="rId20" Type="http://schemas.openxmlformats.org/officeDocument/2006/relationships/slide" Target="slides/slide19.xml"/><Relationship Id="rId29"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slide" Target="slides/slide23.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slide" Target="slides/slide22.xml"/><Relationship Id="rId28" Type="http://schemas.openxmlformats.org/officeDocument/2006/relationships/presProps" Target="presProps.xml"/><Relationship Id="rId15" Type="http://schemas.openxmlformats.org/officeDocument/2006/relationships/slide" Target="slides/slide14.xml"/><Relationship Id="rId5" Type="http://schemas.openxmlformats.org/officeDocument/2006/relationships/slide" Target="slides/slide4.xml"/><Relationship Id="rId3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0A907-B809-4EA3-A335-46AF1E8A9EAA}" type="datetimeFigureOut">
              <a:rPr lang="en-GB" smtClean="0"/>
              <a:t>02/02/2018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D02ED-5D2A-4170-84A3-FE3B1A1D33BB}" type="slidenum">
              <a:rPr lang="en-GB" smtClean="0"/>
              <a:t>‹#›</a:t>
            </a:fld>
            <a:endParaRPr lang="en-GB"/>
          </a:p>
        </p:txBody>
      </p:sp>
    </p:spTree>
    <p:extLst>
      <p:ext uri="{BB962C8B-B14F-4D97-AF65-F5344CB8AC3E}">
        <p14:creationId xmlns:p14="http://schemas.microsoft.com/office/powerpoint/2010/main" val="395836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Nouvelle analyse réalisée par </a:t>
            </a:r>
            <a:r>
              <a:rPr lang="fr-FR" dirty="0" err="1" smtClean="0"/>
              <a:t>WaterAid</a:t>
            </a:r>
            <a:r>
              <a:rPr lang="fr-FR" baseline="0" dirty="0" smtClean="0"/>
              <a:t> et </a:t>
            </a:r>
            <a:r>
              <a:rPr lang="fr-FR" dirty="0" smtClean="0"/>
              <a:t>l’initiative </a:t>
            </a:r>
            <a:r>
              <a:rPr lang="fr-FR" dirty="0" err="1" smtClean="0"/>
              <a:t>Defeat</a:t>
            </a:r>
            <a:r>
              <a:rPr lang="fr-FR" dirty="0" smtClean="0"/>
              <a:t> </a:t>
            </a:r>
            <a:r>
              <a:rPr lang="fr-FR" dirty="0" err="1" smtClean="0"/>
              <a:t>Diarrheal</a:t>
            </a:r>
            <a:r>
              <a:rPr lang="fr-FR" dirty="0" smtClean="0"/>
              <a:t> </a:t>
            </a:r>
            <a:r>
              <a:rPr lang="fr-FR" dirty="0" err="1" smtClean="0"/>
              <a:t>Disease</a:t>
            </a:r>
            <a:r>
              <a:rPr lang="fr-FR" dirty="0" smtClean="0"/>
              <a:t> (</a:t>
            </a:r>
            <a:r>
              <a:rPr lang="fr-FR" dirty="0" err="1" smtClean="0"/>
              <a:t>Defeat</a:t>
            </a:r>
            <a:r>
              <a:rPr lang="fr-FR" dirty="0" smtClean="0"/>
              <a:t> DD [vaincre les maladies diarrhéiques]) de PATH</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2</a:t>
            </a:fld>
            <a:endParaRPr lang="en-GB"/>
          </a:p>
        </p:txBody>
      </p:sp>
    </p:spTree>
    <p:extLst>
      <p:ext uri="{BB962C8B-B14F-4D97-AF65-F5344CB8AC3E}">
        <p14:creationId xmlns:p14="http://schemas.microsoft.com/office/powerpoint/2010/main" val="144305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Près de la moitié des enfants de moins de cinq ans sont chroniquement malnutris. Environ la moitié des habitants ne dispose pas d’un accès à l’eau potable, et l’accès à des latrines améliorées est de 12 %.</a:t>
            </a:r>
          </a:p>
          <a:p>
            <a:pPr marL="0" lvl="0" indent="0" algn="l" hangingPunct="1"/>
            <a:endParaRPr lang="fr-FR" dirty="0" smtClean="0"/>
          </a:p>
          <a:p>
            <a:pPr marL="0" lvl="0" indent="0" algn="l" hangingPunct="1"/>
            <a:r>
              <a:rPr lang="fr-FR" dirty="0" smtClean="0"/>
              <a:t>Pour améliorer la coordination, le gouvernement de Madagascar entend :</a:t>
            </a:r>
          </a:p>
          <a:p>
            <a:pPr marL="0" lvl="0" indent="0" algn="l" hangingPunct="1">
              <a:buSzPct val="100000"/>
              <a:buFont typeface="Arial" pitchFamily="32"/>
              <a:buChar char="•"/>
            </a:pPr>
            <a:r>
              <a:rPr lang="fr-FR" dirty="0" smtClean="0"/>
              <a:t> Renforcer le cadre politique et réglementaire régissant la nutrition ;</a:t>
            </a:r>
          </a:p>
          <a:p>
            <a:pPr marL="0" lvl="0" indent="0" algn="l" hangingPunct="1">
              <a:buSzPct val="100000"/>
              <a:buFont typeface="Arial" pitchFamily="32"/>
              <a:buChar char="•"/>
            </a:pPr>
            <a:r>
              <a:rPr lang="fr-FR" dirty="0" smtClean="0"/>
              <a:t> Améliorer les mécanismes de coordination et aligner les actions sur un cadre de résultats commun ;</a:t>
            </a:r>
          </a:p>
          <a:p>
            <a:pPr marL="0" lvl="0" indent="0" algn="l" hangingPunct="1">
              <a:buSzPct val="100000"/>
              <a:buFont typeface="Arial" pitchFamily="32"/>
              <a:buChar char="•"/>
            </a:pPr>
            <a:r>
              <a:rPr lang="fr-FR" dirty="0" smtClean="0"/>
              <a:t> Accroître la mobilisation de ressources internes et externes ;</a:t>
            </a:r>
          </a:p>
          <a:p>
            <a:pPr marL="0" lvl="0" indent="0" algn="l" hangingPunct="1">
              <a:buSzPct val="100000"/>
              <a:buFont typeface="Arial" pitchFamily="32"/>
              <a:buChar char="•"/>
            </a:pPr>
            <a:r>
              <a:rPr lang="fr-FR" dirty="0" smtClean="0"/>
              <a:t> Mettre en place une concertation multipartite concernant les services WASH et la nutrition.</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11</a:t>
            </a:fld>
            <a:endParaRPr lang="en-GB"/>
          </a:p>
        </p:txBody>
      </p:sp>
    </p:spTree>
    <p:extLst>
      <p:ext uri="{BB962C8B-B14F-4D97-AF65-F5344CB8AC3E}">
        <p14:creationId xmlns:p14="http://schemas.microsoft.com/office/powerpoint/2010/main" val="1158552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Ce projet multisectoriel a été une grande réussite pour Bahia. De 2008 à 2015, l’État a enregistré une réduction de 70 % des hospitalisations d’enfants de moins de cinq ans pour des diarrhées, ainsi qu’une réduction de 40 % du taux de mortalité des nourrissons.</a:t>
            </a:r>
            <a:endParaRPr lang="fr-FR" dirty="0" smtClean="0"/>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12</a:t>
            </a:fld>
            <a:endParaRPr lang="en-GB"/>
          </a:p>
        </p:txBody>
      </p:sp>
    </p:spTree>
    <p:extLst>
      <p:ext uri="{BB962C8B-B14F-4D97-AF65-F5344CB8AC3E}">
        <p14:creationId xmlns:p14="http://schemas.microsoft.com/office/powerpoint/2010/main" val="401019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13</a:t>
            </a:fld>
            <a:endParaRPr lang="en-GB"/>
          </a:p>
        </p:txBody>
      </p:sp>
    </p:spTree>
    <p:extLst>
      <p:ext uri="{BB962C8B-B14F-4D97-AF65-F5344CB8AC3E}">
        <p14:creationId xmlns:p14="http://schemas.microsoft.com/office/powerpoint/2010/main" val="16368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Il existe des interventions qui ont fait leurs preuves en matière de lutte contre les principales causes de mortalité et de maladie des enfants. </a:t>
            </a:r>
          </a:p>
          <a:p>
            <a:pPr lvl="0"/>
            <a:r>
              <a:rPr lang="fr-FR" sz="1200" kern="1200" dirty="0" smtClean="0">
                <a:solidFill>
                  <a:schemeClr val="tx1"/>
                </a:solidFill>
                <a:effectLst/>
                <a:latin typeface="+mn-lt"/>
                <a:ea typeface="+mn-ea"/>
                <a:cs typeface="+mn-cs"/>
              </a:rPr>
              <a:t>Par exemple, le rapport « State of the Field » de l’Initiative </a:t>
            </a:r>
            <a:r>
              <a:rPr lang="fr-FR" sz="1200" kern="1200" dirty="0" err="1" smtClean="0">
                <a:solidFill>
                  <a:schemeClr val="tx1"/>
                </a:solidFill>
                <a:effectLst/>
                <a:latin typeface="+mn-lt"/>
                <a:ea typeface="+mn-ea"/>
                <a:cs typeface="+mn-cs"/>
              </a:rPr>
              <a:t>Defeat</a:t>
            </a:r>
            <a:r>
              <a:rPr lang="fr-FR" sz="1200" kern="1200" dirty="0" smtClean="0">
                <a:solidFill>
                  <a:schemeClr val="tx1"/>
                </a:solidFill>
                <a:effectLst/>
                <a:latin typeface="+mn-lt"/>
                <a:ea typeface="+mn-ea"/>
                <a:cs typeface="+mn-cs"/>
              </a:rPr>
              <a:t> DD</a:t>
            </a:r>
            <a:r>
              <a:rPr lang="fr-FR" dirty="0" smtClean="0"/>
              <a:t> </a:t>
            </a:r>
            <a:r>
              <a:rPr lang="fr-FR" sz="1200" kern="1200" dirty="0" smtClean="0">
                <a:solidFill>
                  <a:schemeClr val="tx1"/>
                </a:solidFill>
                <a:effectLst/>
                <a:latin typeface="+mn-lt"/>
                <a:ea typeface="+mn-ea"/>
                <a:cs typeface="+mn-cs"/>
              </a:rPr>
              <a:t>publié en 2017 souligne la nécessité d’intégrer les solutions éprouvées de prévention et de traitement des maladies diarrhéiques, p. ex. par le biais des services WASH, de la vaccination, de l’allaitement maternel, de la distribution de solutés de réhydratation orale (SRO) et de la supplémentation en zinc.</a:t>
            </a:r>
            <a:endParaRPr lang="fr-FR" dirty="0" smtClean="0"/>
          </a:p>
          <a:p>
            <a:pPr lvl="0"/>
            <a:r>
              <a:rPr lang="fr-FR" sz="1200" kern="1200" dirty="0" smtClean="0">
                <a:solidFill>
                  <a:schemeClr val="tx1"/>
                </a:solidFill>
                <a:effectLst/>
                <a:latin typeface="+mn-lt"/>
                <a:ea typeface="+mn-ea"/>
                <a:cs typeface="+mn-cs"/>
              </a:rPr>
              <a:t>Notre nouvelle analyse, de même que les travaux d’organisations telles que la Banque mondiale, renforce les arguments en faveur d’une </a:t>
            </a:r>
            <a:r>
              <a:rPr lang="fr-FR" sz="1200" b="1" kern="1200" dirty="0" smtClean="0">
                <a:solidFill>
                  <a:schemeClr val="tx1"/>
                </a:solidFill>
                <a:effectLst/>
                <a:latin typeface="+mn-lt"/>
                <a:ea typeface="+mn-ea"/>
                <a:cs typeface="+mn-cs"/>
              </a:rPr>
              <a:t>intégration des services WASH et des interventions relatives à la santé de l’enfant</a:t>
            </a:r>
            <a:r>
              <a:rPr lang="fr-FR" sz="1200" kern="1200" dirty="0" smtClean="0">
                <a:solidFill>
                  <a:schemeClr val="tx1"/>
                </a:solidFill>
                <a:effectLst/>
                <a:latin typeface="+mn-lt"/>
                <a:ea typeface="+mn-ea"/>
                <a:cs typeface="+mn-cs"/>
              </a:rPr>
              <a:t>, en montrant qu’elle peut </a:t>
            </a:r>
            <a:r>
              <a:rPr lang="fr-FR" sz="1200" b="1" kern="1200" dirty="0" smtClean="0">
                <a:solidFill>
                  <a:schemeClr val="tx1"/>
                </a:solidFill>
                <a:effectLst/>
                <a:latin typeface="+mn-lt"/>
                <a:ea typeface="+mn-ea"/>
                <a:cs typeface="+mn-cs"/>
              </a:rPr>
              <a:t>démultiplier l’amélioration des résultats en matière de santé et réduire les coûts</a:t>
            </a:r>
            <a:r>
              <a:rPr lang="fr-FR" sz="1200" b="0" kern="1200" dirty="0" smtClean="0">
                <a:solidFill>
                  <a:schemeClr val="tx1"/>
                </a:solidFill>
                <a:effectLst/>
                <a:latin typeface="+mn-lt"/>
                <a:ea typeface="+mn-ea"/>
                <a:cs typeface="+mn-cs"/>
              </a:rPr>
              <a:t>.</a:t>
            </a:r>
            <a:endParaRPr lang="fr-FR" b="1"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14</a:t>
            </a:fld>
            <a:endParaRPr lang="en-GB"/>
          </a:p>
        </p:txBody>
      </p:sp>
    </p:spTree>
    <p:extLst>
      <p:ext uri="{BB962C8B-B14F-4D97-AF65-F5344CB8AC3E}">
        <p14:creationId xmlns:p14="http://schemas.microsoft.com/office/powerpoint/2010/main" val="157592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rgbClr val="000000"/>
                </a:solidFill>
                <a:latin typeface="+mn-lt"/>
                <a:ea typeface="+mn-ea"/>
                <a:cs typeface="+mn-cs"/>
              </a:rPr>
              <a:t>Dans une analyse réalisée pour le compte de PATH et de </a:t>
            </a:r>
            <a:r>
              <a:rPr lang="fr-FR" sz="1200" kern="1200" dirty="0" err="1" smtClean="0">
                <a:solidFill>
                  <a:srgbClr val="000000"/>
                </a:solidFill>
                <a:latin typeface="+mn-lt"/>
                <a:ea typeface="+mn-ea"/>
                <a:cs typeface="+mn-cs"/>
              </a:rPr>
              <a:t>WaterAid</a:t>
            </a:r>
            <a:r>
              <a:rPr lang="fr-FR" sz="1200" kern="1200" dirty="0" smtClean="0">
                <a:solidFill>
                  <a:srgbClr val="000000"/>
                </a:solidFill>
                <a:latin typeface="+mn-lt"/>
                <a:ea typeface="+mn-ea"/>
                <a:cs typeface="+mn-cs"/>
              </a:rPr>
              <a:t>, l’impact des interventions relatives aux services WASH sur la diarrhée et la pneumonie chez les enfants a été quantifié à l’aide d’une évaluation comparative des risques, une approche largement utilisée dans les études portant sur la charge mondiale des maladies publiées dans la revue The Lancet.</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L’analyse a aussi évalué l’impact de l’intégration de l’eau, de l’assainissement et de l’hygiène (séparément et ensemble) avec la promotion de l’allaitement maternel, la supplémentation en zinc et la vaccination contre le </a:t>
            </a:r>
            <a:r>
              <a:rPr lang="fr-FR" sz="1200" kern="1200" dirty="0" err="1" smtClean="0">
                <a:solidFill>
                  <a:srgbClr val="000000"/>
                </a:solidFill>
                <a:latin typeface="+mn-lt"/>
                <a:ea typeface="+mn-ea"/>
                <a:cs typeface="+mn-cs"/>
              </a:rPr>
              <a:t>rotavirus</a:t>
            </a:r>
            <a:r>
              <a:rPr lang="fr-FR" sz="1200" kern="1200" dirty="0" smtClean="0">
                <a:solidFill>
                  <a:srgbClr val="000000"/>
                </a:solidFill>
                <a:latin typeface="+mn-lt"/>
                <a:ea typeface="+mn-ea"/>
                <a:cs typeface="+mn-cs"/>
              </a:rPr>
              <a:t>, le pneumocoque et </a:t>
            </a:r>
            <a:r>
              <a:rPr lang="fr-FR" sz="1200" kern="1200" dirty="0" err="1" smtClean="0">
                <a:solidFill>
                  <a:srgbClr val="000000"/>
                </a:solidFill>
                <a:latin typeface="+mn-lt"/>
                <a:ea typeface="+mn-ea"/>
                <a:cs typeface="+mn-cs"/>
              </a:rPr>
              <a:t>Haemophilius</a:t>
            </a:r>
            <a:r>
              <a:rPr lang="fr-FR" sz="1200" kern="1200" dirty="0" smtClean="0">
                <a:solidFill>
                  <a:srgbClr val="000000"/>
                </a:solidFill>
                <a:latin typeface="+mn-lt"/>
                <a:ea typeface="+mn-ea"/>
                <a:cs typeface="+mn-cs"/>
              </a:rPr>
              <a:t> influenzae de type B.</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Pour quantifier l’impact des services WASH et de l’intégration des services WASH avec la santé, l’étude a déterminé la proportion de morbidités et de mortalités mondiales liées à la diarrhée et à la pneumonie imputable à la défaillance des interventions. L’impact conjoint des interventions intégrées a été défini comme le produit des effets.</a:t>
            </a: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Cette analyse isolée est une estimation et doit à ce titre être traitée avec prudence, mais ses conclusions selon lesquelles des interventions intégrées peuvent apporter de plus grands bénéfices en matière de santé que l’addition de chaque intervention séparée sont alignées sur celles d’autres études.</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15</a:t>
            </a:fld>
            <a:endParaRPr lang="en-GB"/>
          </a:p>
        </p:txBody>
      </p:sp>
    </p:spTree>
    <p:extLst>
      <p:ext uri="{BB962C8B-B14F-4D97-AF65-F5344CB8AC3E}">
        <p14:creationId xmlns:p14="http://schemas.microsoft.com/office/powerpoint/2010/main" val="957828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Le travail de la Banque mondiale souligne qu’un point de départ évident de l’intégration consiste à mieux cibler conjointement </a:t>
            </a:r>
            <a:r>
              <a:rPr lang="fr-FR" sz="1200" b="1" kern="1200" dirty="0" smtClean="0">
                <a:solidFill>
                  <a:schemeClr val="tx1"/>
                </a:solidFill>
                <a:effectLst/>
                <a:latin typeface="+mn-lt"/>
                <a:ea typeface="+mn-ea"/>
                <a:cs typeface="+mn-cs"/>
              </a:rPr>
              <a:t>les communautés et les zones géographiques aux vulnérabilités multiples </a:t>
            </a:r>
            <a:r>
              <a:rPr lang="fr-FR" sz="1200" kern="1200" dirty="0" smtClean="0">
                <a:solidFill>
                  <a:schemeClr val="tx1"/>
                </a:solidFill>
                <a:effectLst/>
                <a:latin typeface="+mn-lt"/>
                <a:ea typeface="+mn-ea"/>
                <a:cs typeface="+mn-cs"/>
              </a:rPr>
              <a:t>dans la mise en œuvre des interventions relatives à la santé, à la nutrition et aux services WASH</a:t>
            </a:r>
            <a:r>
              <a:rPr lang="fr-FR" dirty="0" smtClean="0"/>
              <a:t>.</a:t>
            </a:r>
          </a:p>
          <a:p>
            <a:pPr lvl="0"/>
            <a:r>
              <a:rPr lang="fr-FR" dirty="0" smtClean="0"/>
              <a:t>En </a:t>
            </a:r>
            <a:r>
              <a:rPr lang="fr-FR" b="1" dirty="0" smtClean="0"/>
              <a:t>Indonésie</a:t>
            </a:r>
            <a:r>
              <a:rPr lang="fr-FR" dirty="0" smtClean="0"/>
              <a:t>, les </a:t>
            </a:r>
            <a:r>
              <a:rPr lang="fr-FR" sz="1200" kern="1200" dirty="0" smtClean="0">
                <a:solidFill>
                  <a:schemeClr val="tx1"/>
                </a:solidFill>
                <a:effectLst/>
                <a:latin typeface="+mn-lt"/>
                <a:ea typeface="+mn-ea"/>
                <a:cs typeface="+mn-cs"/>
              </a:rPr>
              <a:t>estimations de la Banque indiquent que les enfants sont 11 % plus susceptibles de souffrir de retard de croissance s’ils vivent dans des communautés où les niveaux de défécation à l’air libre sont plus élevés</a:t>
            </a:r>
            <a:r>
              <a:rPr lang="fr-FR" dirty="0" smtClean="0"/>
              <a:t>.</a:t>
            </a:r>
          </a:p>
          <a:p>
            <a:pPr lvl="0"/>
            <a:r>
              <a:rPr lang="fr-FR" dirty="0" smtClean="0"/>
              <a:t>Au </a:t>
            </a:r>
            <a:r>
              <a:rPr lang="fr-FR" b="1" dirty="0" smtClean="0"/>
              <a:t>Mozambique</a:t>
            </a:r>
            <a:r>
              <a:rPr lang="fr-FR" dirty="0" smtClean="0"/>
              <a:t>, </a:t>
            </a:r>
            <a:r>
              <a:rPr lang="fr-FR" sz="1200" kern="1200" dirty="0" smtClean="0">
                <a:solidFill>
                  <a:schemeClr val="tx1"/>
                </a:solidFill>
                <a:effectLst/>
                <a:latin typeface="+mn-lt"/>
                <a:ea typeface="+mn-ea"/>
                <a:cs typeface="+mn-cs"/>
              </a:rPr>
              <a:t>l’exposition combinée à des services WASH inadéquats et à d’autres facteurs de sensibilité (manque d’accès à la vitamine A et aux SRO, insuffisance pondérale) augmente le risque de mortalité due à la diarrhée chez les enfants.</a:t>
            </a:r>
            <a:endParaRPr lang="fr-FR" dirty="0" smtClean="0"/>
          </a:p>
          <a:p>
            <a:pPr lvl="0"/>
            <a:r>
              <a:rPr lang="fr-FR" sz="1200" kern="1200" dirty="0" smtClean="0">
                <a:solidFill>
                  <a:schemeClr val="tx1"/>
                </a:solidFill>
                <a:effectLst/>
                <a:latin typeface="+mn-lt"/>
                <a:ea typeface="+mn-ea"/>
                <a:cs typeface="+mn-cs"/>
              </a:rPr>
              <a:t>La Banque appelle instamment les décideurs politiques à </a:t>
            </a:r>
            <a:r>
              <a:rPr lang="fr-FR" sz="1200" b="1" kern="1200" dirty="0" smtClean="0">
                <a:solidFill>
                  <a:schemeClr val="tx1"/>
                </a:solidFill>
                <a:effectLst/>
                <a:latin typeface="+mn-lt"/>
                <a:ea typeface="+mn-ea"/>
                <a:cs typeface="+mn-cs"/>
              </a:rPr>
              <a:t>recourir à la cartographie </a:t>
            </a:r>
            <a:r>
              <a:rPr lang="fr-FR" sz="1200" b="1" kern="1200" dirty="0" err="1" smtClean="0">
                <a:solidFill>
                  <a:schemeClr val="tx1"/>
                </a:solidFill>
                <a:effectLst/>
                <a:latin typeface="+mn-lt"/>
                <a:ea typeface="+mn-ea"/>
                <a:cs typeface="+mn-cs"/>
              </a:rPr>
              <a:t>géospatiale</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hiérarchiser et cibler les interventions</a:t>
            </a:r>
            <a:r>
              <a:rPr lang="fr-FR" dirty="0" smtClean="0"/>
              <a:t>.</a:t>
            </a:r>
          </a:p>
          <a:p>
            <a:pPr lvl="0"/>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16</a:t>
            </a:fld>
            <a:endParaRPr lang="en-GB"/>
          </a:p>
        </p:txBody>
      </p:sp>
    </p:spTree>
    <p:extLst>
      <p:ext uri="{BB962C8B-B14F-4D97-AF65-F5344CB8AC3E}">
        <p14:creationId xmlns:p14="http://schemas.microsoft.com/office/powerpoint/2010/main" val="83720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En s’appuyant sur une collaboration entre le Mouvement pour le renforcement de la nutrition (Mouvement SUN) et le partenariat Assainissement et eau pour tous (SWA), Action contre la faim, le consortium SHARE et </a:t>
            </a:r>
            <a:r>
              <a:rPr lang="fr-FR" sz="1200" kern="1200" dirty="0" err="1" smtClean="0">
                <a:solidFill>
                  <a:schemeClr val="tx1"/>
                </a:solidFill>
                <a:effectLst/>
                <a:latin typeface="+mn-lt"/>
                <a:ea typeface="+mn-ea"/>
                <a:cs typeface="+mn-cs"/>
              </a:rPr>
              <a:t>WaterAid</a:t>
            </a:r>
            <a:r>
              <a:rPr lang="fr-FR" sz="1200" kern="1200" dirty="0" smtClean="0">
                <a:solidFill>
                  <a:schemeClr val="tx1"/>
                </a:solidFill>
                <a:effectLst/>
                <a:latin typeface="+mn-lt"/>
                <a:ea typeface="+mn-ea"/>
                <a:cs typeface="+mn-cs"/>
              </a:rPr>
              <a:t> ont récemment formulé une possible « recette du succès » pour intégrer les interventions relatives aux services WASH et à la nutrition de l’enfant, en vue de lutter contre la sous-nutrition</a:t>
            </a:r>
            <a:r>
              <a:rPr lang="fr-FR" dirty="0" smtClean="0"/>
              <a:t>. </a:t>
            </a:r>
          </a:p>
          <a:p>
            <a:pPr lvl="0"/>
            <a:endParaRPr lang="fr-FR" dirty="0" smtClean="0"/>
          </a:p>
          <a:p>
            <a:pPr lvl="0"/>
            <a:r>
              <a:rPr lang="fr-FR" sz="1200" kern="1200" dirty="0" smtClean="0">
                <a:solidFill>
                  <a:schemeClr val="tx1"/>
                </a:solidFill>
                <a:effectLst/>
                <a:latin typeface="+mn-lt"/>
                <a:ea typeface="+mn-ea"/>
                <a:cs typeface="+mn-cs"/>
              </a:rPr>
              <a:t>S’appuyant sur une analyse d’un certain nombre de politiques et de plans nationaux en matière de services WASH et de nutrition, le rapport propose des « outils » d’intégration, qui mettent en évidence plusieurs points d’entrée prometteurs</a:t>
            </a:r>
            <a:r>
              <a:rPr lang="fr-FR" dirty="0" smtClean="0"/>
              <a:t> :</a:t>
            </a:r>
          </a:p>
          <a:p>
            <a:pPr lvl="0"/>
            <a:endParaRPr lang="fr-FR" dirty="0" smtClean="0"/>
          </a:p>
          <a:p>
            <a:pPr lvl="0"/>
            <a:r>
              <a:rPr lang="fr-FR" b="1" dirty="0" smtClean="0"/>
              <a:t>Mettre en place un environnement propice robuste</a:t>
            </a:r>
            <a:r>
              <a:rPr lang="fr-FR" sz="1200" kern="1200" dirty="0" smtClean="0">
                <a:solidFill>
                  <a:schemeClr val="tx1"/>
                </a:solidFill>
                <a:effectLst/>
                <a:latin typeface="+mn-lt"/>
                <a:ea typeface="+mn-ea"/>
                <a:cs typeface="+mn-cs"/>
              </a:rPr>
              <a:t>, caractérisé par une élaboration conjointe des politiques et une solide coordination interministérielle et multipartite, et soutenu par un leadership et un pouvoir de mobilisation à l’échelon le plus élevé du gouvernement</a:t>
            </a:r>
            <a:r>
              <a:rPr lang="fr-FR" dirty="0" smtClean="0"/>
              <a:t>.</a:t>
            </a:r>
          </a:p>
          <a:p>
            <a:pPr lvl="0"/>
            <a:r>
              <a:rPr lang="fr-FR" b="1" dirty="0" smtClean="0"/>
              <a:t>Donner la priorité aux bébés et aux mères </a:t>
            </a:r>
            <a:r>
              <a:rPr lang="fr-FR" sz="1200" kern="1200" dirty="0" smtClean="0">
                <a:solidFill>
                  <a:schemeClr val="tx1"/>
                </a:solidFill>
                <a:effectLst/>
                <a:latin typeface="+mn-lt"/>
                <a:ea typeface="+mn-ea"/>
                <a:cs typeface="+mn-cs"/>
              </a:rPr>
              <a:t>en tant que groupe cible pour le développement duquel une bonne nutrition est essentielle, y compris par le biais des interventions « </a:t>
            </a:r>
            <a:r>
              <a:rPr lang="fr-FR" sz="1200" kern="1200" dirty="0" err="1" smtClean="0">
                <a:solidFill>
                  <a:schemeClr val="tx1"/>
                </a:solidFill>
                <a:effectLst/>
                <a:latin typeface="+mn-lt"/>
                <a:ea typeface="+mn-ea"/>
                <a:cs typeface="+mn-cs"/>
              </a:rPr>
              <a:t>BabyWASH</a:t>
            </a:r>
            <a:r>
              <a:rPr lang="fr-FR" sz="1200" kern="1200" dirty="0" smtClean="0">
                <a:solidFill>
                  <a:schemeClr val="tx1"/>
                </a:solidFill>
                <a:effectLst/>
                <a:latin typeface="+mn-lt"/>
                <a:ea typeface="+mn-ea"/>
                <a:cs typeface="+mn-cs"/>
              </a:rPr>
              <a:t> »</a:t>
            </a:r>
            <a:r>
              <a:rPr lang="fr-FR" dirty="0" smtClean="0"/>
              <a:t>.  </a:t>
            </a:r>
          </a:p>
          <a:p>
            <a:pPr lvl="0"/>
            <a:r>
              <a:rPr lang="fr-FR" sz="1200" b="1" kern="1200" dirty="0" smtClean="0">
                <a:solidFill>
                  <a:schemeClr val="tx1"/>
                </a:solidFill>
                <a:effectLst/>
                <a:latin typeface="+mn-lt"/>
                <a:ea typeface="+mn-ea"/>
                <a:cs typeface="+mn-cs"/>
              </a:rPr>
              <a:t>Mener des interventions relatives aux services WASH et à la nutrition dans les mêmes zones géographiques</a:t>
            </a:r>
            <a:r>
              <a:rPr lang="fr-FR" sz="1200" kern="1200" dirty="0" smtClean="0">
                <a:solidFill>
                  <a:schemeClr val="tx1"/>
                </a:solidFill>
                <a:effectLst/>
                <a:latin typeface="+mn-lt"/>
                <a:ea typeface="+mn-ea"/>
                <a:cs typeface="+mn-cs"/>
              </a:rPr>
              <a:t> — celles dont les taux de sous-nutrition sont élevés et dont l’accès aux services WASH est faible.</a:t>
            </a:r>
            <a:endParaRPr lang="fr-FR" dirty="0" smtClean="0"/>
          </a:p>
          <a:p>
            <a:pPr lvl="0"/>
            <a:r>
              <a:rPr lang="fr-FR" b="1" dirty="0" smtClean="0"/>
              <a:t>Promouvoir des pratiques d’hygiène complètes,</a:t>
            </a:r>
            <a:r>
              <a:rPr lang="fr-FR" sz="1200" kern="1200" dirty="0" smtClean="0">
                <a:solidFill>
                  <a:schemeClr val="tx1"/>
                </a:solidFill>
                <a:effectLst/>
                <a:latin typeface="+mn-lt"/>
                <a:ea typeface="+mn-ea"/>
                <a:cs typeface="+mn-cs"/>
              </a:rPr>
              <a:t> notamment l’hygiène alimentaire complémentaire, le lavage des mains au savon aux moments critiques, et l’élimination sûre des excréments des enfants.</a:t>
            </a:r>
            <a:endParaRPr lang="fr-FR" dirty="0" smtClean="0"/>
          </a:p>
          <a:p>
            <a:pPr lvl="0"/>
            <a:r>
              <a:rPr lang="fr-FR" b="1" dirty="0" smtClean="0"/>
              <a:t>S’assurer que tous les centres de santé et toutes les écoles disposent des installations WASH</a:t>
            </a:r>
            <a:r>
              <a:rPr lang="fr-FR" dirty="0" smtClean="0"/>
              <a:t> </a:t>
            </a:r>
            <a:r>
              <a:rPr lang="fr-FR" sz="1200" kern="1200" dirty="0" smtClean="0">
                <a:solidFill>
                  <a:schemeClr val="tx1"/>
                </a:solidFill>
                <a:effectLst/>
                <a:latin typeface="+mn-lt"/>
                <a:ea typeface="+mn-ea"/>
                <a:cs typeface="+mn-cs"/>
              </a:rPr>
              <a:t>dont ils ont besoin pour fournir des services de nutrition et de santé, et former les agents de santé de première ligne, les enseignants et les pourvoyeurs de soins aux liens entre santé, nutrition, éducation et services WASH</a:t>
            </a:r>
            <a:r>
              <a:rPr lang="fr-FR" dirty="0" smtClean="0"/>
              <a:t>.</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17</a:t>
            </a:fld>
            <a:endParaRPr lang="en-GB"/>
          </a:p>
        </p:txBody>
      </p:sp>
    </p:spTree>
    <p:extLst>
      <p:ext uri="{BB962C8B-B14F-4D97-AF65-F5344CB8AC3E}">
        <p14:creationId xmlns:p14="http://schemas.microsoft.com/office/powerpoint/2010/main" val="112984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18</a:t>
            </a:fld>
            <a:endParaRPr lang="en-GB"/>
          </a:p>
        </p:txBody>
      </p:sp>
    </p:spTree>
    <p:extLst>
      <p:ext uri="{BB962C8B-B14F-4D97-AF65-F5344CB8AC3E}">
        <p14:creationId xmlns:p14="http://schemas.microsoft.com/office/powerpoint/2010/main" val="115162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Au Népal, les jeunes mères amènent leur bébé dans une clinique de vaccination au moins cinq fois au cours des neuf premiers mois de la vie de l’enfant, ce qui fait de ces cliniques un excellent point de contact pour promouvoir les changements de comportement en matière d’hygiène. </a:t>
            </a:r>
          </a:p>
          <a:p>
            <a:pPr lvl="0"/>
            <a:r>
              <a:rPr lang="fr-FR" sz="1200" kern="1200" dirty="0" smtClean="0">
                <a:solidFill>
                  <a:schemeClr val="tx1"/>
                </a:solidFill>
                <a:effectLst/>
                <a:latin typeface="+mn-lt"/>
                <a:ea typeface="+mn-ea"/>
                <a:cs typeface="+mn-cs"/>
              </a:rPr>
              <a:t>En intégrant la promotion de l’hygiène au programme de vaccination de routine déjà en place au Népal, ce projet innovant révolutionne la collaboration entre les secteurs de l’hygiène et de la santé publique.</a:t>
            </a:r>
            <a:endParaRPr lang="fr-FR" dirty="0" smtClean="0"/>
          </a:p>
          <a:p>
            <a:pPr lvl="0"/>
            <a:r>
              <a:rPr lang="fr-FR" dirty="0" smtClean="0"/>
              <a:t>L’intervention pilote a été menée de février 2016 à juin 2017 dans quatre districts : Bardiya, </a:t>
            </a:r>
            <a:r>
              <a:rPr lang="fr-FR" dirty="0" err="1" smtClean="0"/>
              <a:t>Jajarkot</a:t>
            </a:r>
            <a:r>
              <a:rPr lang="fr-FR" dirty="0" smtClean="0"/>
              <a:t>, </a:t>
            </a:r>
            <a:r>
              <a:rPr lang="fr-FR" dirty="0" err="1" smtClean="0"/>
              <a:t>Myagdi</a:t>
            </a:r>
            <a:r>
              <a:rPr lang="fr-FR" dirty="0" smtClean="0"/>
              <a:t> et </a:t>
            </a:r>
            <a:r>
              <a:rPr lang="fr-FR" dirty="0" err="1" smtClean="0"/>
              <a:t>Nawalparasi</a:t>
            </a:r>
            <a:r>
              <a:rPr lang="fr-FR" dirty="0" smtClean="0"/>
              <a:t>. </a:t>
            </a:r>
            <a:r>
              <a:rPr lang="fr-FR" sz="1200" kern="1200" dirty="0" smtClean="0">
                <a:solidFill>
                  <a:schemeClr val="tx1"/>
                </a:solidFill>
                <a:effectLst/>
                <a:latin typeface="+mn-lt"/>
                <a:ea typeface="+mn-ea"/>
                <a:cs typeface="+mn-cs"/>
              </a:rPr>
              <a:t>Elle est désormais en cours de transition vers la phase de déploiement à grande échelle.</a:t>
            </a:r>
            <a:endParaRPr lang="fr-FR" dirty="0" smtClean="0"/>
          </a:p>
          <a:p>
            <a:pPr lvl="0"/>
            <a:r>
              <a:rPr lang="fr-FR" sz="1200" kern="1200" dirty="0" smtClean="0">
                <a:solidFill>
                  <a:schemeClr val="tx1"/>
                </a:solidFill>
                <a:effectLst/>
                <a:latin typeface="+mn-lt"/>
                <a:ea typeface="+mn-ea"/>
                <a:cs typeface="+mn-cs"/>
              </a:rPr>
              <a:t>Une évaluation indépendante a montré que la promotion de l’hygiène a eu pour conséquence principale une nette amélioration de tous les comportements fondamentaux en matière d’hygiène (leur adoption est passée de 2 % au début de l’intervention à 54 % après une année de mise en œuvre). Cette intervention a également été efficace pour étendre la couverture vaccinale, réduire les taux d’abandon et de gaspillage des vaccins, et aider à atteindre les populations qui ne l’étaient pas</a:t>
            </a:r>
            <a:r>
              <a:rPr lang="fr-FR" dirty="0" smtClean="0"/>
              <a:t>.</a:t>
            </a:r>
            <a:endParaRPr lang="fr-FR" dirty="0"/>
          </a:p>
        </p:txBody>
      </p:sp>
      <p:sp>
        <p:nvSpPr>
          <p:cNvPr id="4" name="Slide Number Placeholder 3"/>
          <p:cNvSpPr>
            <a:spLocks noGrp="1"/>
          </p:cNvSpPr>
          <p:nvPr>
            <p:ph type="sldNum" sz="quarter" idx="10"/>
          </p:nvPr>
        </p:nvSpPr>
        <p:spPr/>
        <p:txBody>
          <a:bodyPr/>
          <a:lstStyle/>
          <a:p>
            <a:fld id="{A77D02ED-5D2A-4170-84A3-FE3B1A1D33BB}" type="slidenum">
              <a:rPr lang="en-GB" smtClean="0"/>
              <a:t>19</a:t>
            </a:fld>
            <a:endParaRPr lang="en-GB"/>
          </a:p>
        </p:txBody>
      </p:sp>
    </p:spTree>
    <p:extLst>
      <p:ext uri="{BB962C8B-B14F-4D97-AF65-F5344CB8AC3E}">
        <p14:creationId xmlns:p14="http://schemas.microsoft.com/office/powerpoint/2010/main" val="1586901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20</a:t>
            </a:fld>
            <a:endParaRPr lang="en-GB"/>
          </a:p>
        </p:txBody>
      </p:sp>
    </p:spTree>
    <p:extLst>
      <p:ext uri="{BB962C8B-B14F-4D97-AF65-F5344CB8AC3E}">
        <p14:creationId xmlns:p14="http://schemas.microsoft.com/office/powerpoint/2010/main" val="1739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COORDONNER </a:t>
            </a:r>
            <a:r>
              <a:rPr lang="fr-FR" sz="1200" kern="1200" dirty="0" smtClean="0">
                <a:solidFill>
                  <a:schemeClr val="tx1"/>
                </a:solidFill>
                <a:effectLst/>
                <a:latin typeface="+mn-lt"/>
                <a:ea typeface="+mn-ea"/>
                <a:cs typeface="+mn-cs"/>
              </a:rPr>
              <a:t>Améliorez la coordination entre les ministères de la Santé et les ministères chargés des services WASH, et entre les équipes au sein des organisations donatrices. Développez une appropriation commune pour obtenir des résultats communs</a:t>
            </a:r>
            <a:r>
              <a:rPr lang="fr-FR" dirty="0" smtClean="0"/>
              <a:t>.</a:t>
            </a:r>
          </a:p>
          <a:p>
            <a:pPr marL="0" lvl="0" indent="0" algn="l" hangingPunct="1"/>
            <a:endParaRPr lang="fr-FR" dirty="0" smtClean="0"/>
          </a:p>
          <a:p>
            <a:pPr marL="0" lvl="0" indent="0" algn="l" hangingPunct="1"/>
            <a:r>
              <a:rPr lang="fr-FR" dirty="0" smtClean="0"/>
              <a:t>INTÉGRER </a:t>
            </a:r>
            <a:r>
              <a:rPr lang="fr-FR" sz="1200" kern="1200" dirty="0" smtClean="0">
                <a:solidFill>
                  <a:schemeClr val="tx1"/>
                </a:solidFill>
                <a:effectLst/>
                <a:latin typeface="+mn-lt"/>
                <a:ea typeface="+mn-ea"/>
                <a:cs typeface="+mn-cs"/>
              </a:rPr>
              <a:t>Innovez, évaluez et déployez à grande échelle des programmes intégrés, en agissant rapidement. Les points d’entrée prometteurs incluent la </a:t>
            </a:r>
            <a:r>
              <a:rPr lang="fr-FR" sz="1200" kern="1200" dirty="0" err="1" smtClean="0">
                <a:solidFill>
                  <a:schemeClr val="tx1"/>
                </a:solidFill>
                <a:effectLst/>
                <a:latin typeface="+mn-lt"/>
                <a:ea typeface="+mn-ea"/>
                <a:cs typeface="+mn-cs"/>
              </a:rPr>
              <a:t>colocalisation</a:t>
            </a:r>
            <a:r>
              <a:rPr lang="fr-FR" sz="1200" kern="1200" dirty="0" smtClean="0">
                <a:solidFill>
                  <a:schemeClr val="tx1"/>
                </a:solidFill>
                <a:effectLst/>
                <a:latin typeface="+mn-lt"/>
                <a:ea typeface="+mn-ea"/>
                <a:cs typeface="+mn-cs"/>
              </a:rPr>
              <a:t> des services WASH et des interventions relatives à la santé et à la nutrition de l’enfant dans les régions et les communautés affectées par des vulnérabilités multiples, ainsi que l’intégration de la promotion de l’hygiène au sein des programmes de vaccination de routine</a:t>
            </a:r>
            <a:r>
              <a:rPr lang="fr-FR" dirty="0" smtClean="0"/>
              <a:t>.</a:t>
            </a:r>
          </a:p>
          <a:p>
            <a:pPr marL="0" lvl="0" indent="0" algn="l" hangingPunct="1"/>
            <a:endParaRPr lang="fr-FR" dirty="0" smtClean="0"/>
          </a:p>
          <a:p>
            <a:pPr marL="0" lvl="0" indent="0" algn="l" hangingPunct="1"/>
            <a:r>
              <a:rPr lang="fr-FR" dirty="0" smtClean="0"/>
              <a:t>INVESTIR </a:t>
            </a:r>
            <a:r>
              <a:rPr lang="fr-FR" sz="1200" kern="1200" dirty="0" smtClean="0">
                <a:solidFill>
                  <a:schemeClr val="tx1"/>
                </a:solidFill>
                <a:effectLst/>
                <a:latin typeface="+mn-lt"/>
                <a:ea typeface="+mn-ea"/>
                <a:cs typeface="+mn-cs"/>
              </a:rPr>
              <a:t>Mettez en place des financements nationaux et internationaux pour soutenir et encourager une approche intégrée. Les donateurs doivent défendre et permettre une expérimentation rapide autour d’approches intégrées novatrices</a:t>
            </a:r>
            <a:r>
              <a:rPr lang="fr-FR" dirty="0" smtClean="0"/>
              <a:t>.</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3</a:t>
            </a:fld>
            <a:endParaRPr lang="en-GB"/>
          </a:p>
        </p:txBody>
      </p:sp>
    </p:spTree>
    <p:extLst>
      <p:ext uri="{BB962C8B-B14F-4D97-AF65-F5344CB8AC3E}">
        <p14:creationId xmlns:p14="http://schemas.microsoft.com/office/powerpoint/2010/main" val="262048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sz="1200" kern="1200" dirty="0" smtClean="0">
                <a:solidFill>
                  <a:schemeClr val="tx1"/>
                </a:solidFill>
                <a:effectLst/>
                <a:latin typeface="+mn-lt"/>
                <a:ea typeface="+mn-ea"/>
                <a:cs typeface="+mn-cs"/>
              </a:rPr>
              <a:t>Trop souvent, les gouvernements nationaux se détournent d’une approche plus intégrée en raison d’obstacles institutionnels, de conflits territoriaux entre les ministères ou de financements rigides</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Une autre source d’hésitation réside dans le fait que les approches intégrées se concentrent moins sur des résultats rapidement dénombrables, comme le nombre d’enfants vaccinés ou ayant reçu une supplémentation en zinc, et davantage sur la mesure des effets sur la santé, qui prend plus de temps</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Or, des résultats durables sur le long terme pourraient avoir une action transformatrice et mettre un pays sur la voie de la prospérité</a:t>
            </a:r>
            <a:r>
              <a:rPr lang="fr-FR" sz="1200" kern="1200" dirty="0" smtClean="0">
                <a:solidFill>
                  <a:srgbClr val="000000"/>
                </a:solidFill>
                <a:latin typeface="+mn-lt"/>
                <a:ea typeface="+mn-ea"/>
                <a:cs typeface="+mn-cs"/>
              </a:rPr>
              <a:t>.</a:t>
            </a:r>
          </a:p>
          <a:p>
            <a:pPr marL="0" lvl="0" indent="0" algn="l" hangingPunct="1"/>
            <a:endParaRPr lang="fr-FR" sz="1200" kern="1200" dirty="0" smtClean="0">
              <a:solidFill>
                <a:srgbClr val="000000"/>
              </a:solidFill>
              <a:latin typeface="+mn-lt"/>
              <a:ea typeface="+mn-ea"/>
              <a:cs typeface="+mn-cs"/>
            </a:endParaRPr>
          </a:p>
          <a:p>
            <a:pPr marL="0" lvl="0" indent="0" algn="l" hangingPunct="1"/>
            <a:r>
              <a:rPr lang="fr-FR" sz="1200" kern="1200" dirty="0" smtClean="0">
                <a:solidFill>
                  <a:schemeClr val="tx1"/>
                </a:solidFill>
                <a:effectLst/>
                <a:latin typeface="+mn-lt"/>
                <a:ea typeface="+mn-ea"/>
                <a:cs typeface="+mn-cs"/>
              </a:rPr>
              <a:t>Les donateurs ont un rôle essentiel à jouer en encourageant les gouvernements qu’ils soutiennent à adopter une approche transversale et intégrée, et en leur donnant les moyens nécessaires à cette fin. Ils doivent défendre et permettre une expérimentation rapide basée sur des approches innovantes, avec la souplesse requise pour les mettre à l’essai lors de projets pilotes et pour en tester plusieurs</a:t>
            </a:r>
            <a:r>
              <a:rPr lang="fr-FR" sz="1200" kern="1200" dirty="0" smtClean="0">
                <a:solidFill>
                  <a:srgbClr val="000000"/>
                </a:solidFill>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21</a:t>
            </a:fld>
            <a:endParaRPr lang="en-GB"/>
          </a:p>
        </p:txBody>
      </p:sp>
    </p:spTree>
    <p:extLst>
      <p:ext uri="{BB962C8B-B14F-4D97-AF65-F5344CB8AC3E}">
        <p14:creationId xmlns:p14="http://schemas.microsoft.com/office/powerpoint/2010/main" val="91309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hangingPunct="1"/>
            <a:r>
              <a:rPr lang="fr-FR" dirty="0" smtClean="0"/>
              <a:t>Lancé par les Nations Unies en partenariat avec la Banque mondiale en 2015, le Mécanisme de financement mondial (GFF) est l’instrument de financement et la plateforme de mise en œuvre de l’initiative « Chaque femme Chaque enfant ».</a:t>
            </a:r>
          </a:p>
          <a:p>
            <a:pPr marL="0" lvl="0" indent="0" algn="l" hangingPunct="1"/>
            <a:endParaRPr lang="fr-FR"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22</a:t>
            </a:fld>
            <a:endParaRPr lang="en-GB"/>
          </a:p>
        </p:txBody>
      </p:sp>
    </p:spTree>
    <p:extLst>
      <p:ext uri="{BB962C8B-B14F-4D97-AF65-F5344CB8AC3E}">
        <p14:creationId xmlns:p14="http://schemas.microsoft.com/office/powerpoint/2010/main" val="11418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Le déploiement à grande échelle d’un ensemble intégré d’interventions relatives aux services WASH, à la vaccination anti-</a:t>
            </a:r>
            <a:r>
              <a:rPr lang="fr-FR" sz="1200" kern="1200" dirty="0" err="1" smtClean="0">
                <a:solidFill>
                  <a:schemeClr val="tx1"/>
                </a:solidFill>
                <a:effectLst/>
                <a:latin typeface="+mn-lt"/>
                <a:ea typeface="+mn-ea"/>
                <a:cs typeface="+mn-cs"/>
              </a:rPr>
              <a:t>rotavirus</a:t>
            </a:r>
            <a:r>
              <a:rPr lang="fr-FR" sz="1200" kern="1200" dirty="0" smtClean="0">
                <a:solidFill>
                  <a:schemeClr val="tx1"/>
                </a:solidFill>
                <a:effectLst/>
                <a:latin typeface="+mn-lt"/>
                <a:ea typeface="+mn-ea"/>
                <a:cs typeface="+mn-cs"/>
              </a:rPr>
              <a:t> et à la nutrition (promotion de l’allaitement maternel ou supplémentation en zinc) de manière à atteindre une couverture de 100 % pourrait </a:t>
            </a:r>
            <a:r>
              <a:rPr lang="fr-FR" sz="1200" b="1" kern="1200" dirty="0" smtClean="0">
                <a:solidFill>
                  <a:schemeClr val="tx1"/>
                </a:solidFill>
                <a:effectLst/>
                <a:latin typeface="+mn-lt"/>
                <a:ea typeface="+mn-ea"/>
                <a:cs typeface="+mn-cs"/>
              </a:rPr>
              <a:t>réduire de près de deux tiers (63 %) la morbidité et de près de moitié (49 %) la mortalité dues à la diarrhée et à la pneumonie,</a:t>
            </a:r>
            <a:r>
              <a:rPr lang="fr-FR" sz="1200" kern="1200" dirty="0" smtClean="0">
                <a:solidFill>
                  <a:schemeClr val="tx1"/>
                </a:solidFill>
                <a:effectLst/>
                <a:latin typeface="+mn-lt"/>
                <a:ea typeface="+mn-ea"/>
                <a:cs typeface="+mn-cs"/>
              </a:rPr>
              <a:t> ce qui équivaudrait </a:t>
            </a:r>
            <a:r>
              <a:rPr lang="fr-FR" sz="1200" b="1" kern="1200" dirty="0" smtClean="0">
                <a:solidFill>
                  <a:schemeClr val="tx1"/>
                </a:solidFill>
                <a:effectLst/>
                <a:latin typeface="+mn-lt"/>
                <a:ea typeface="+mn-ea"/>
                <a:cs typeface="+mn-cs"/>
              </a:rPr>
              <a:t>à prévenir le décès de plus de 697 000 enfants</a:t>
            </a:r>
            <a:r>
              <a:rPr lang="fr-FR" sz="1200" kern="1200" dirty="0" smtClean="0">
                <a:solidFill>
                  <a:schemeClr val="tx1"/>
                </a:solidFill>
                <a:effectLst/>
                <a:latin typeface="+mn-lt"/>
                <a:ea typeface="+mn-ea"/>
                <a:cs typeface="+mn-cs"/>
              </a:rPr>
              <a:t> par an.</a:t>
            </a:r>
          </a:p>
          <a:p>
            <a:pPr lvl="0"/>
            <a:endParaRPr lang="fr-FR" dirty="0" smtClean="0"/>
          </a:p>
          <a:p>
            <a:pPr lvl="0"/>
            <a:r>
              <a:rPr lang="fr-FR" sz="1200" kern="1200" dirty="0" smtClean="0">
                <a:solidFill>
                  <a:schemeClr val="tx1"/>
                </a:solidFill>
                <a:effectLst/>
                <a:latin typeface="+mn-lt"/>
                <a:ea typeface="+mn-ea"/>
                <a:cs typeface="+mn-cs"/>
              </a:rPr>
              <a:t>Chaque dollar US investi dans l’eau et l’assainissement, à l’échelle mondiale, produit un </a:t>
            </a:r>
            <a:r>
              <a:rPr lang="fr-FR" sz="1200" b="1" kern="1200" dirty="0" smtClean="0">
                <a:solidFill>
                  <a:schemeClr val="tx1"/>
                </a:solidFill>
                <a:effectLst/>
                <a:latin typeface="+mn-lt"/>
                <a:ea typeface="+mn-ea"/>
                <a:cs typeface="+mn-cs"/>
              </a:rPr>
              <a:t>rendement de 4,3 dollars US sous forme de coûts de santé réduits</a:t>
            </a:r>
            <a:r>
              <a:rPr lang="fr-FR" sz="1200" b="0" kern="1200" dirty="0" smtClean="0">
                <a:solidFill>
                  <a:schemeClr val="tx1"/>
                </a:solidFill>
                <a:effectLst/>
                <a:latin typeface="+mn-lt"/>
                <a:ea typeface="+mn-ea"/>
                <a:cs typeface="+mn-cs"/>
              </a:rPr>
              <a:t>.</a:t>
            </a:r>
            <a:r>
              <a:rPr lang="fr-FR" dirty="0" smtClean="0"/>
              <a:t> </a:t>
            </a:r>
            <a:r>
              <a:rPr lang="fr-FR" sz="1200" kern="1200" dirty="0" smtClean="0">
                <a:solidFill>
                  <a:schemeClr val="tx1"/>
                </a:solidFill>
                <a:effectLst/>
                <a:latin typeface="+mn-lt"/>
                <a:ea typeface="+mn-ea"/>
                <a:cs typeface="+mn-cs"/>
              </a:rPr>
              <a:t>En élargissant de manière coordonnée l’accès aux services WASH et aux soins de santé, nous pouvons optimiser encore davantage l’impact et la rentabilité.</a:t>
            </a:r>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4</a:t>
            </a:fld>
            <a:endParaRPr lang="en-GB"/>
          </a:p>
        </p:txBody>
      </p:sp>
    </p:spTree>
    <p:extLst>
      <p:ext uri="{BB962C8B-B14F-4D97-AF65-F5344CB8AC3E}">
        <p14:creationId xmlns:p14="http://schemas.microsoft.com/office/powerpoint/2010/main" val="354660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dirty="0" smtClean="0"/>
              <a:t>L’intégration des interventions relatives à la santé et aux services WASH peut apporter de bien plus grands bénéfices que leur simple addition. </a:t>
            </a:r>
            <a:r>
              <a:rPr lang="fr-FR" sz="1200" kern="1200" dirty="0" smtClean="0">
                <a:solidFill>
                  <a:schemeClr val="tx1"/>
                </a:solidFill>
                <a:effectLst/>
                <a:latin typeface="+mn-lt"/>
                <a:ea typeface="+mn-ea"/>
                <a:cs typeface="+mn-cs"/>
              </a:rPr>
              <a:t>Par exemple, une amélioration simultanée des accès aux services WASH et aux soins de santé semble </a:t>
            </a:r>
            <a:r>
              <a:rPr lang="fr-FR" sz="1200" b="1" kern="1200" dirty="0" smtClean="0">
                <a:solidFill>
                  <a:schemeClr val="tx1"/>
                </a:solidFill>
                <a:effectLst/>
                <a:latin typeface="+mn-lt"/>
                <a:ea typeface="+mn-ea"/>
                <a:cs typeface="+mn-cs"/>
              </a:rPr>
              <a:t>réduire de moitié la probabilité de souffrir d’un retard de croissance</a:t>
            </a:r>
            <a:r>
              <a:rPr lang="fr-FR" sz="1200" kern="1200" dirty="0" smtClean="0">
                <a:solidFill>
                  <a:schemeClr val="tx1"/>
                </a:solidFill>
                <a:effectLst/>
                <a:latin typeface="+mn-lt"/>
                <a:ea typeface="+mn-ea"/>
                <a:cs typeface="+mn-cs"/>
              </a:rPr>
              <a:t> par rapport au seul accès aux services WASH</a:t>
            </a:r>
            <a:r>
              <a:rPr lang="fr-FR" dirty="0" smtClean="0"/>
              <a:t>.</a:t>
            </a:r>
          </a:p>
          <a:p>
            <a:pPr lvl="0"/>
            <a:endParaRPr lang="fr-FR" dirty="0" smtClean="0"/>
          </a:p>
          <a:p>
            <a:pPr lvl="0"/>
            <a:r>
              <a:rPr lang="fr-FR" sz="1200" kern="1200" dirty="0" smtClean="0">
                <a:solidFill>
                  <a:schemeClr val="tx1"/>
                </a:solidFill>
                <a:effectLst/>
                <a:latin typeface="+mn-lt"/>
                <a:ea typeface="+mn-ea"/>
                <a:cs typeface="+mn-cs"/>
              </a:rPr>
              <a:t>Les pays d’Afrique subsaharienne et d’Asie du Sud qui ne luttent pas contre le retard de croissance des enfants subissent des pertes économiques douloureuses pouvant aller </a:t>
            </a:r>
            <a:r>
              <a:rPr lang="fr-FR" sz="1200" b="1" kern="1200" dirty="0" smtClean="0">
                <a:solidFill>
                  <a:schemeClr val="tx1"/>
                </a:solidFill>
                <a:effectLst/>
                <a:latin typeface="+mn-lt"/>
                <a:ea typeface="+mn-ea"/>
                <a:cs typeface="+mn-cs"/>
              </a:rPr>
              <a:t>jusqu’à 9 à 10 % du PIB par habitant</a:t>
            </a:r>
            <a:r>
              <a:rPr lang="fr-FR" dirty="0" smtClean="0"/>
              <a:t>. </a:t>
            </a:r>
            <a:r>
              <a:rPr lang="fr-FR" sz="1200" kern="1200" dirty="0" smtClean="0">
                <a:solidFill>
                  <a:schemeClr val="tx1"/>
                </a:solidFill>
                <a:effectLst/>
                <a:latin typeface="+mn-lt"/>
                <a:ea typeface="+mn-ea"/>
                <a:cs typeface="+mn-cs"/>
              </a:rPr>
              <a:t>La mise en place d’interventions intégrées en matière de nutrition et de services WASH pourrait contribuer à créer une main-d’œuvre plus productive et à stimuler la croissance économique</a:t>
            </a:r>
            <a:r>
              <a:rPr lang="fr-FR" dirty="0" smtClean="0"/>
              <a:t>, sortant ainsi votre pays de la pauvreté.</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5</a:t>
            </a:fld>
            <a:endParaRPr lang="en-GB"/>
          </a:p>
        </p:txBody>
      </p:sp>
    </p:spTree>
    <p:extLst>
      <p:ext uri="{BB962C8B-B14F-4D97-AF65-F5344CB8AC3E}">
        <p14:creationId xmlns:p14="http://schemas.microsoft.com/office/powerpoint/2010/main" val="143126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Les objectifs de développement durable (ODD) sont « intégrés et indissociables ». </a:t>
            </a:r>
            <a:r>
              <a:rPr lang="fr-FR" sz="1200" kern="1200" dirty="0" smtClean="0">
                <a:solidFill>
                  <a:schemeClr val="tx1"/>
                </a:solidFill>
                <a:effectLst/>
                <a:latin typeface="+mn-lt"/>
                <a:ea typeface="+mn-ea"/>
                <a:cs typeface="+mn-cs"/>
              </a:rPr>
              <a:t>Mais en pratique, qu’est-ce que cela signifie ? Pourquoi intégrer et adopter des approches multisectorielles, si celles-ci sont plus complexes et moins bien définies ? Pour répondre à ces questions, nous devons d’abord prendre la mesure du défi. Malgré les progrès accomplis en matière de santé, d’éducation, et de réduction de la pauvreté</a:t>
            </a:r>
            <a:r>
              <a:rPr lang="fr-FR" dirty="0" smtClean="0"/>
              <a:t>, il est malheureusement vrai qu’il reste encore beaucoup à accomplir</a:t>
            </a:r>
            <a:r>
              <a:rPr lang="fr-FR" baseline="0" dirty="0" smtClean="0"/>
              <a:t> </a:t>
            </a:r>
            <a:r>
              <a:rPr lang="fr-FR" dirty="0" smtClean="0"/>
              <a:t>pour améliorer la santé de l’enfant et l’accès aux services WASH.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lvl="0"/>
            <a:r>
              <a:rPr lang="fr-FR" sz="1200" kern="1200" dirty="0" smtClean="0">
                <a:solidFill>
                  <a:schemeClr val="tx1"/>
                </a:solidFill>
                <a:effectLst/>
                <a:latin typeface="+mn-lt"/>
                <a:ea typeface="+mn-ea"/>
                <a:cs typeface="+mn-cs"/>
              </a:rPr>
              <a:t>Le problème ne s’arrête pas au décès des enfants. Le coût souvent invisible du mauvais accès aux services WASH et aux soins de santé se retrouve dans les effets des maladies récurrentes, dont les conséquences sur le développement des enfants sont souvent irréversibles, et causent des dommages ou des handicaps à vie. Ces effets empêchent les enfants de grandir, d’apprendre à l’école et de réaliser leur potentiel.</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Cela</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crée un cercle vicieux intergénérationnel de pauvreté et de mauvaise santé. Des mères malades et malnutries donnent naissance à des bébés en insuffisance pondérale, qui souffrent ensuite de malnutrition et d’un système immunitaire défaillant, et le cycle se répète. </a:t>
            </a:r>
            <a:endParaRPr lang="fr-FR" sz="1200" kern="1200" dirty="0" smtClean="0">
              <a:solidFill>
                <a:srgbClr val="000000"/>
              </a:solidFill>
              <a:latin typeface="+mn-lt"/>
              <a:ea typeface="+mn-ea"/>
              <a:cs typeface="+mn-cs"/>
            </a:endParaRPr>
          </a:p>
          <a:p>
            <a:pPr lvl="0"/>
            <a:endParaRPr lang="fr-FR" sz="1200" kern="1200" dirty="0" smtClean="0">
              <a:solidFill>
                <a:srgbClr val="000000"/>
              </a:solidFill>
              <a:latin typeface="+mn-lt"/>
              <a:ea typeface="+mn-ea"/>
              <a:cs typeface="+mn-cs"/>
            </a:endParaRPr>
          </a:p>
          <a:p>
            <a:pPr lvl="0"/>
            <a:r>
              <a:rPr lang="fr-FR" sz="1200" kern="1200" dirty="0" smtClean="0">
                <a:solidFill>
                  <a:srgbClr val="000000"/>
                </a:solidFill>
                <a:latin typeface="+mn-lt"/>
                <a:ea typeface="+mn-ea"/>
                <a:cs typeface="+mn-cs"/>
              </a:rPr>
              <a:t>Mais il est possible de créer un cercle vertueux</a:t>
            </a:r>
            <a:r>
              <a:rPr lang="fr-FR" sz="1200" kern="1200" baseline="0" dirty="0" smtClean="0">
                <a:solidFill>
                  <a:srgbClr val="000000"/>
                </a:solidFill>
                <a:latin typeface="+mn-lt"/>
                <a:ea typeface="+mn-ea"/>
                <a:cs typeface="+mn-cs"/>
              </a:rPr>
              <a:t> : </a:t>
            </a:r>
            <a:r>
              <a:rPr lang="fr-FR" sz="1200" kern="1200" dirty="0" smtClean="0">
                <a:solidFill>
                  <a:srgbClr val="000000"/>
                </a:solidFill>
                <a:latin typeface="+mn-lt"/>
                <a:ea typeface="+mn-ea"/>
                <a:cs typeface="+mn-cs"/>
              </a:rPr>
              <a:t>l’intégration des services WASH et de la santé de l’enfant peut conduire à des avancées positives pour les générations futures.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6</a:t>
            </a:fld>
            <a:endParaRPr lang="en-GB"/>
          </a:p>
        </p:txBody>
      </p:sp>
    </p:spTree>
    <p:extLst>
      <p:ext uri="{BB962C8B-B14F-4D97-AF65-F5344CB8AC3E}">
        <p14:creationId xmlns:p14="http://schemas.microsoft.com/office/powerpoint/2010/main" val="58273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rgbClr val="000000"/>
                </a:solidFill>
                <a:latin typeface="+mn-lt"/>
                <a:ea typeface="+mn-ea"/>
                <a:cs typeface="+mn-cs"/>
              </a:rPr>
              <a:t>Comme le montrent ces figures, la santé de l’enfant et les services WASH sont étroitement interconnectés par de nombreux liens directs et indirects.</a:t>
            </a:r>
          </a:p>
          <a:p>
            <a:endParaRPr lang="en-US" dirty="0"/>
          </a:p>
        </p:txBody>
      </p:sp>
      <p:sp>
        <p:nvSpPr>
          <p:cNvPr id="4" name="Slide Number Placeholder 3"/>
          <p:cNvSpPr>
            <a:spLocks noGrp="1"/>
          </p:cNvSpPr>
          <p:nvPr>
            <p:ph type="sldNum" sz="quarter" idx="10"/>
          </p:nvPr>
        </p:nvSpPr>
        <p:spPr/>
        <p:txBody>
          <a:bodyPr/>
          <a:lstStyle/>
          <a:p>
            <a:fld id="{A77D02ED-5D2A-4170-84A3-FE3B1A1D33BB}" type="slidenum">
              <a:rPr lang="en-GB" smtClean="0"/>
              <a:t>7</a:t>
            </a:fld>
            <a:endParaRPr lang="en-GB"/>
          </a:p>
        </p:txBody>
      </p:sp>
    </p:spTree>
    <p:extLst>
      <p:ext uri="{BB962C8B-B14F-4D97-AF65-F5344CB8AC3E}">
        <p14:creationId xmlns:p14="http://schemas.microsoft.com/office/powerpoint/2010/main" val="137366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dirty="0" smtClean="0"/>
              <a:t>Nous ne vivons pas dans des secteurs cloisonnés.</a:t>
            </a:r>
          </a:p>
          <a:p>
            <a:pPr lvl="0"/>
            <a:r>
              <a:rPr lang="fr-FR" sz="1200" kern="1200" dirty="0" smtClean="0">
                <a:solidFill>
                  <a:schemeClr val="tx1"/>
                </a:solidFill>
                <a:effectLst/>
                <a:latin typeface="+mn-lt"/>
                <a:ea typeface="+mn-ea"/>
                <a:cs typeface="+mn-cs"/>
              </a:rPr>
              <a:t>Les défis auxquels sont confrontés les personnes vivant dans la pauvreté sont transversaux et intersectoriels. Il doit donc en aller de même pour les solutions. </a:t>
            </a:r>
          </a:p>
          <a:p>
            <a:pPr lvl="0"/>
            <a:r>
              <a:rPr lang="fr-FR" sz="1200" kern="1200" dirty="0" smtClean="0">
                <a:solidFill>
                  <a:schemeClr val="tx1"/>
                </a:solidFill>
                <a:effectLst/>
                <a:latin typeface="+mn-lt"/>
                <a:ea typeface="+mn-ea"/>
                <a:cs typeface="+mn-cs"/>
              </a:rPr>
              <a:t>L’intégration est une voie à double sens et il revient aussi bien au secteur de la santé qu’à celui des services WASH de faire converger leurs efforts. </a:t>
            </a:r>
          </a:p>
          <a:p>
            <a:pPr lvl="0"/>
            <a:r>
              <a:rPr lang="fr-FR" dirty="0" smtClean="0"/>
              <a:t>Ce sont les familles et les communautés les plus pauvres qui font le plus souvent face à des conditions inacceptables et </a:t>
            </a:r>
            <a:r>
              <a:rPr lang="fr-FR" sz="1200" kern="1200" dirty="0" smtClean="0">
                <a:solidFill>
                  <a:schemeClr val="tx1"/>
                </a:solidFill>
                <a:effectLst/>
                <a:latin typeface="+mn-lt"/>
                <a:ea typeface="+mn-ea"/>
                <a:cs typeface="+mn-cs"/>
              </a:rPr>
              <a:t>ne bénéficient pas des approches traditionnelles</a:t>
            </a:r>
            <a:r>
              <a:rPr lang="fr-FR" dirty="0" smtClean="0"/>
              <a:t>.</a:t>
            </a:r>
          </a:p>
          <a:p>
            <a:pPr lvl="0"/>
            <a:r>
              <a:rPr lang="fr-FR" sz="1200" kern="1200" dirty="0" smtClean="0">
                <a:solidFill>
                  <a:schemeClr val="tx1"/>
                </a:solidFill>
                <a:effectLst/>
                <a:latin typeface="+mn-lt"/>
                <a:ea typeface="+mn-ea"/>
                <a:cs typeface="+mn-cs"/>
              </a:rPr>
              <a:t>L’intégration est spécifique au contexte, et non une solution unique adaptée à toutes les situations.</a:t>
            </a:r>
          </a:p>
          <a:p>
            <a:pPr lvl="0"/>
            <a:r>
              <a:rPr lang="fr-FR" dirty="0" smtClean="0"/>
              <a:t>Toutefois, il ne suffit plus de parler d’intégration ou de rédiger des politiques plaidant en faveur d’améliorations futures. </a:t>
            </a:r>
            <a:r>
              <a:rPr lang="fr-FR" b="1" dirty="0" smtClean="0"/>
              <a:t>Il est désormais temps d’agir</a:t>
            </a:r>
            <a:r>
              <a:rPr lang="fr-FR" dirty="0" smtClean="0"/>
              <a:t>.</a:t>
            </a:r>
          </a:p>
          <a:p>
            <a:pPr lvl="0"/>
            <a:endParaRPr lang="fr-FR" dirty="0" smtClean="0"/>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8</a:t>
            </a:fld>
            <a:endParaRPr lang="en-GB"/>
          </a:p>
        </p:txBody>
      </p:sp>
    </p:spTree>
    <p:extLst>
      <p:ext uri="{BB962C8B-B14F-4D97-AF65-F5344CB8AC3E}">
        <p14:creationId xmlns:p14="http://schemas.microsoft.com/office/powerpoint/2010/main" val="156319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9</a:t>
            </a:fld>
            <a:endParaRPr lang="en-GB"/>
          </a:p>
        </p:txBody>
      </p:sp>
    </p:spTree>
    <p:extLst>
      <p:ext uri="{BB962C8B-B14F-4D97-AF65-F5344CB8AC3E}">
        <p14:creationId xmlns:p14="http://schemas.microsoft.com/office/powerpoint/2010/main" val="99198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Trop souvent, les ministères </a:t>
            </a:r>
            <a:r>
              <a:rPr lang="fr-FR" sz="1200" b="1" kern="1200" dirty="0" smtClean="0">
                <a:solidFill>
                  <a:schemeClr val="tx1"/>
                </a:solidFill>
                <a:effectLst/>
                <a:latin typeface="+mn-lt"/>
                <a:ea typeface="+mn-ea"/>
                <a:cs typeface="+mn-cs"/>
              </a:rPr>
              <a:t>agissent de manière isolée </a:t>
            </a:r>
            <a:r>
              <a:rPr lang="fr-FR" sz="1200" kern="1200" dirty="0" smtClean="0">
                <a:solidFill>
                  <a:schemeClr val="tx1"/>
                </a:solidFill>
                <a:effectLst/>
                <a:latin typeface="+mn-lt"/>
                <a:ea typeface="+mn-ea"/>
                <a:cs typeface="+mn-cs"/>
              </a:rPr>
              <a:t>pour planifier et mettre en place des interventions verticales, et ne saisissent pas les occasions </a:t>
            </a:r>
            <a:r>
              <a:rPr lang="fr-FR" sz="1200" b="1" kern="1200" dirty="0" smtClean="0">
                <a:solidFill>
                  <a:schemeClr val="tx1"/>
                </a:solidFill>
                <a:effectLst/>
                <a:latin typeface="+mn-lt"/>
                <a:ea typeface="+mn-ea"/>
                <a:cs typeface="+mn-cs"/>
              </a:rPr>
              <a:t>d’améliorer la coordination</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Les organisations donatrices, les ONG et les organismes des Nations Unies, souvent cloisonnés eux aussi dans des équipes axées sur des sujets spécifiques, risquent de renforcer cette segmentation</a:t>
            </a:r>
            <a:r>
              <a:rPr lang="fr-FR" dirty="0" smtClean="0"/>
              <a:t>.</a:t>
            </a:r>
          </a:p>
          <a:p>
            <a:pPr lvl="0"/>
            <a:r>
              <a:rPr lang="fr-FR" dirty="0" smtClean="0"/>
              <a:t>Cependant, des expériences dans le monde entier commencent à montrer que, grâce au </a:t>
            </a:r>
            <a:r>
              <a:rPr lang="fr-FR" b="1" dirty="0" smtClean="0"/>
              <a:t>partage amélioré des informations, à l’élaboration conjointe des politiques et à la planification coordonnée</a:t>
            </a:r>
            <a:r>
              <a:rPr lang="fr-FR" dirty="0" smtClean="0"/>
              <a:t>, des approches innovantes reliant les interventions et les secteurs peuvent être rapidement évaluées et déployées à l’échelle nationale.</a:t>
            </a:r>
          </a:p>
          <a:p>
            <a:endParaRPr lang="en-GB" dirty="0"/>
          </a:p>
        </p:txBody>
      </p:sp>
      <p:sp>
        <p:nvSpPr>
          <p:cNvPr id="4" name="Slide Number Placeholder 3"/>
          <p:cNvSpPr>
            <a:spLocks noGrp="1"/>
          </p:cNvSpPr>
          <p:nvPr>
            <p:ph type="sldNum" sz="quarter" idx="10"/>
          </p:nvPr>
        </p:nvSpPr>
        <p:spPr/>
        <p:txBody>
          <a:bodyPr/>
          <a:lstStyle/>
          <a:p>
            <a:fld id="{A77D02ED-5D2A-4170-84A3-FE3B1A1D33BB}" type="slidenum">
              <a:rPr lang="en-GB" smtClean="0"/>
              <a:t>10</a:t>
            </a:fld>
            <a:endParaRPr lang="en-GB"/>
          </a:p>
        </p:txBody>
      </p:sp>
    </p:spTree>
    <p:extLst>
      <p:ext uri="{BB962C8B-B14F-4D97-AF65-F5344CB8AC3E}">
        <p14:creationId xmlns:p14="http://schemas.microsoft.com/office/powerpoint/2010/main" val="104311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84975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20682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63052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8610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BE55B1-5BEA-411C-B17F-9FCFEC41BA31}" type="datetimeFigureOut">
              <a:rPr lang="en-GB" smtClean="0"/>
              <a:t>02/02/2018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5772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94129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BE55B1-5BEA-411C-B17F-9FCFEC41BA31}" type="datetimeFigureOut">
              <a:rPr lang="en-GB" smtClean="0"/>
              <a:t>02/02/2018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7133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BE55B1-5BEA-411C-B17F-9FCFEC41BA31}" type="datetimeFigureOut">
              <a:rPr lang="en-GB" smtClean="0"/>
              <a:t>02/02/2018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29181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E55B1-5BEA-411C-B17F-9FCFEC41BA31}" type="datetimeFigureOut">
              <a:rPr lang="en-GB" smtClean="0"/>
              <a:t>02/02/2018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141853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304093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BE55B1-5BEA-411C-B17F-9FCFEC41BA31}" type="datetimeFigureOut">
              <a:rPr lang="en-GB" smtClean="0"/>
              <a:t>02/02/2018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B57D8-520B-4AFB-8E22-855D612CCE3A}" type="slidenum">
              <a:rPr lang="en-GB" smtClean="0"/>
              <a:t>‹#›</a:t>
            </a:fld>
            <a:endParaRPr lang="en-GB"/>
          </a:p>
        </p:txBody>
      </p:sp>
    </p:spTree>
    <p:extLst>
      <p:ext uri="{BB962C8B-B14F-4D97-AF65-F5344CB8AC3E}">
        <p14:creationId xmlns:p14="http://schemas.microsoft.com/office/powerpoint/2010/main" val="40556390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E55B1-5BEA-411C-B17F-9FCFEC41BA31}" type="datetimeFigureOut">
              <a:rPr lang="en-GB" smtClean="0"/>
              <a:t>02/02/2018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B57D8-520B-4AFB-8E22-855D612CCE3A}" type="slidenum">
              <a:rPr lang="en-GB" smtClean="0"/>
              <a:t>‹#›</a:t>
            </a:fld>
            <a:endParaRPr lang="en-GB"/>
          </a:p>
        </p:txBody>
      </p:sp>
    </p:spTree>
    <p:extLst>
      <p:ext uri="{BB962C8B-B14F-4D97-AF65-F5344CB8AC3E}">
        <p14:creationId xmlns:p14="http://schemas.microsoft.com/office/powerpoint/2010/main" val="4148325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16.png"/><Relationship Id="rId6" Type="http://schemas.microsoft.com/office/2007/relationships/hdphoto" Target="../media/hdphoto1.wdp"/><Relationship Id="rId7" Type="http://schemas.openxmlformats.org/officeDocument/2006/relationships/image" Target="../media/image14.png"/><Relationship Id="rId8"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1" Type="http://schemas.openxmlformats.org/officeDocument/2006/relationships/image" Target="../media/image35.png"/><Relationship Id="rId12" Type="http://schemas.microsoft.com/office/2007/relationships/hdphoto" Target="../media/hdphoto2.wdp"/><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30.png"/><Relationship Id="rId5" Type="http://schemas.openxmlformats.org/officeDocument/2006/relationships/image" Target="../media/image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27.png"/><Relationship Id="rId10"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7.pn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www.washmatters.wateraid.org/integrate-for-health" TargetMode="External"/><Relationship Id="rId4" Type="http://schemas.openxmlformats.org/officeDocument/2006/relationships/hyperlink" Target="http://www.defeatdd.org/" TargetMode="External"/><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microsoft.com/office/2007/relationships/hdphoto" Target="../media/hdphoto1.wdp"/><Relationship Id="rId5" Type="http://schemas.openxmlformats.org/officeDocument/2006/relationships/image" Target="../media/image4.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448" b="1"/>
          <a:stretch/>
        </p:blipFill>
        <p:spPr>
          <a:xfrm>
            <a:off x="234270" y="-157660"/>
            <a:ext cx="11730845" cy="6599011"/>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208" t="38220" r="35521" b="41966"/>
          <a:stretch/>
        </p:blipFill>
        <p:spPr>
          <a:xfrm>
            <a:off x="4060396" y="4915008"/>
            <a:ext cx="4178300" cy="1358900"/>
          </a:xfrm>
          <a:prstGeom prst="rect">
            <a:avLst/>
          </a:prstGeom>
        </p:spPr>
      </p:pic>
      <p:grpSp>
        <p:nvGrpSpPr>
          <p:cNvPr id="5" name="Group 4"/>
          <p:cNvGrpSpPr/>
          <p:nvPr/>
        </p:nvGrpSpPr>
        <p:grpSpPr>
          <a:xfrm>
            <a:off x="0" y="485478"/>
            <a:ext cx="4107770" cy="461665"/>
            <a:chOff x="3613830" y="4292600"/>
            <a:chExt cx="4107770" cy="461665"/>
          </a:xfrm>
        </p:grpSpPr>
        <p:sp>
          <p:nvSpPr>
            <p:cNvPr id="6" name="Round Same Side Corner Rectangle 5"/>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9" name="Round Same Side Corner Rectangle 8"/>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6536577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6"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78518" y="2242563"/>
            <a:ext cx="7133968" cy="846386"/>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Trop souvent, les ministères gouvernementaux </a:t>
            </a:r>
            <a:r>
              <a:rPr lang="fr-FR" sz="1600" b="1" dirty="0">
                <a:solidFill>
                  <a:srgbClr val="293B45"/>
                </a:solidFill>
                <a:latin typeface="Noto Sans" charset="0"/>
                <a:ea typeface="Noto Sans" charset="0"/>
                <a:cs typeface="Noto Sans" charset="0"/>
              </a:rPr>
              <a:t>agissent de manière isolée</a:t>
            </a:r>
            <a:r>
              <a:rPr lang="fr-FR" sz="1600" dirty="0">
                <a:solidFill>
                  <a:srgbClr val="293B45"/>
                </a:solidFill>
                <a:latin typeface="Noto Sans" charset="0"/>
                <a:ea typeface="Noto Sans" charset="0"/>
                <a:cs typeface="Noto Sans" charset="0"/>
              </a:rPr>
              <a:t> et ne saisissent pas les occasions </a:t>
            </a:r>
            <a:r>
              <a:rPr lang="fr-FR" sz="1600" b="1" dirty="0">
                <a:solidFill>
                  <a:srgbClr val="293B45"/>
                </a:solidFill>
                <a:latin typeface="Noto Sans" charset="0"/>
                <a:ea typeface="Noto Sans" charset="0"/>
                <a:cs typeface="Noto Sans" charset="0"/>
              </a:rPr>
              <a:t>d’améliorer la coordination</a:t>
            </a:r>
            <a:r>
              <a:rPr lang="fr-FR" sz="1600" dirty="0">
                <a:solidFill>
                  <a:srgbClr val="293B45"/>
                </a:solidFill>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grpSp>
        <p:nvGrpSpPr>
          <p:cNvPr id="2" name="Group 1"/>
          <p:cNvGrpSpPr/>
          <p:nvPr/>
        </p:nvGrpSpPr>
        <p:grpSpPr>
          <a:xfrm>
            <a:off x="-5" y="457202"/>
            <a:ext cx="2861958" cy="449678"/>
            <a:chOff x="-5" y="457202"/>
            <a:chExt cx="2861958" cy="449678"/>
          </a:xfrm>
        </p:grpSpPr>
        <p:sp>
          <p:nvSpPr>
            <p:cNvPr id="11" name="Round Same Side Corner Rectangle 10"/>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221802"/>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3211166"/>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320473"/>
            <a:ext cx="1032132" cy="691004"/>
          </a:xfrm>
          <a:prstGeom prst="rect">
            <a:avLst/>
          </a:prstGeom>
        </p:spPr>
      </p:pic>
      <p:sp>
        <p:nvSpPr>
          <p:cNvPr id="12" name="Rectangle 11"/>
          <p:cNvSpPr/>
          <p:nvPr/>
        </p:nvSpPr>
        <p:spPr>
          <a:xfrm>
            <a:off x="3578518" y="2868409"/>
            <a:ext cx="7133968" cy="1354217"/>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fr-FR" sz="1600" dirty="0">
                <a:solidFill>
                  <a:srgbClr val="293B45"/>
                </a:solidFill>
                <a:latin typeface="Noto Sans" charset="0"/>
                <a:ea typeface="Noto Sans" charset="0"/>
                <a:cs typeface="Noto Sans" charset="0"/>
              </a:rPr>
              <a:t>Les organisations donatrices, les ONG et les organismes des Nations Unies, souvent cloisonnés eux aussi, risquent de renforcer cette segmentation. </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578518" y="3810730"/>
            <a:ext cx="7133968" cy="1338828"/>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600" dirty="0">
                <a:solidFill>
                  <a:srgbClr val="293B45"/>
                </a:solidFill>
                <a:latin typeface="Noto Sans" charset="0"/>
                <a:ea typeface="Noto Sans" charset="0"/>
                <a:cs typeface="Noto Sans" charset="0"/>
              </a:rPr>
              <a:t>Cependant, </a:t>
            </a:r>
            <a:r>
              <a:rPr lang="fr-FR" sz="1600" b="1" dirty="0">
                <a:solidFill>
                  <a:srgbClr val="293B45"/>
                </a:solidFill>
                <a:latin typeface="Noto Sans" charset="0"/>
                <a:ea typeface="Noto Sans" charset="0"/>
                <a:cs typeface="Noto Sans" charset="0"/>
              </a:rPr>
              <a:t>le partage amélioré des informations, l’élaboration conjointe des politiques et la planification coordonnée</a:t>
            </a:r>
            <a:r>
              <a:rPr lang="fr-FR" sz="1600" dirty="0">
                <a:solidFill>
                  <a:srgbClr val="293B45"/>
                </a:solidFill>
                <a:latin typeface="Noto Sans" charset="0"/>
                <a:ea typeface="Noto Sans" charset="0"/>
                <a:cs typeface="Noto Sans" charset="0"/>
              </a:rPr>
              <a:t> montrent que des approches innovantes peuvent être rapidement évaluées et déployées à l’échelle nationale.</a:t>
            </a:r>
          </a:p>
        </p:txBody>
      </p:sp>
    </p:spTree>
    <p:extLst>
      <p:ext uri="{BB962C8B-B14F-4D97-AF65-F5344CB8AC3E}">
        <p14:creationId xmlns:p14="http://schemas.microsoft.com/office/powerpoint/2010/main" val="11532149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12204254" cy="6324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056" y="1429799"/>
            <a:ext cx="1181197" cy="264051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7152" y="912334"/>
            <a:ext cx="966874" cy="3157977"/>
          </a:xfrm>
          <a:prstGeom prst="rect">
            <a:avLst/>
          </a:prstGeom>
        </p:spPr>
      </p:pic>
      <p:sp>
        <p:nvSpPr>
          <p:cNvPr id="18" name="Rounded Rectangle 17"/>
          <p:cNvSpPr/>
          <p:nvPr/>
        </p:nvSpPr>
        <p:spPr>
          <a:xfrm>
            <a:off x="5006772" y="2034202"/>
            <a:ext cx="3683731" cy="98239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Donne la priorité aux interventions « axées sur la nutrition » et « contribuant à la nutrition ».</a:t>
            </a:r>
          </a:p>
        </p:txBody>
      </p:sp>
      <p:sp>
        <p:nvSpPr>
          <p:cNvPr id="19" name="Rounded Rectangle 18"/>
          <p:cNvSpPr/>
          <p:nvPr/>
        </p:nvSpPr>
        <p:spPr>
          <a:xfrm>
            <a:off x="2861953" y="3111500"/>
            <a:ext cx="5828551" cy="1035393"/>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2400" dirty="0">
                <a:solidFill>
                  <a:srgbClr val="293B45"/>
                </a:solidFill>
                <a:latin typeface="Noto Sans" charset="0"/>
                <a:ea typeface="Noto Sans" charset="0"/>
                <a:cs typeface="Noto Sans" charset="0"/>
              </a:rPr>
              <a:t>Vise à étendre l’</a:t>
            </a:r>
            <a:r>
              <a:rPr lang="fr-FR" sz="2400" b="1" dirty="0">
                <a:solidFill>
                  <a:srgbClr val="293B45"/>
                </a:solidFill>
                <a:latin typeface="Noto Sans" charset="0"/>
                <a:ea typeface="Noto Sans" charset="0"/>
                <a:cs typeface="Noto Sans" charset="0"/>
              </a:rPr>
              <a:t>accès à l’eau potable à 65 % des ménages</a:t>
            </a:r>
            <a:r>
              <a:rPr lang="fr-FR" sz="2400" dirty="0">
                <a:solidFill>
                  <a:srgbClr val="293B45"/>
                </a:solidFill>
                <a:latin typeface="Noto Sans" charset="0"/>
                <a:ea typeface="Noto Sans" charset="0"/>
                <a:cs typeface="Noto Sans" charset="0"/>
              </a:rPr>
              <a:t>. </a:t>
            </a:r>
          </a:p>
        </p:txBody>
      </p:sp>
      <p:sp>
        <p:nvSpPr>
          <p:cNvPr id="21" name="Rounded Rectangle 20"/>
          <p:cNvSpPr/>
          <p:nvPr/>
        </p:nvSpPr>
        <p:spPr>
          <a:xfrm>
            <a:off x="2861954" y="2034202"/>
            <a:ext cx="2051904" cy="982391"/>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2400" b="1" dirty="0">
                <a:solidFill>
                  <a:srgbClr val="293B45"/>
                </a:solidFill>
                <a:latin typeface="Noto Sans" charset="0"/>
                <a:ea typeface="Noto Sans" charset="0"/>
                <a:cs typeface="Noto Sans" charset="0"/>
              </a:rPr>
              <a:t>Le plan :</a:t>
            </a:r>
          </a:p>
        </p:txBody>
      </p:sp>
      <p:sp>
        <p:nvSpPr>
          <p:cNvPr id="25" name="Title 1"/>
          <p:cNvSpPr txBox="1">
            <a:spLocks/>
          </p:cNvSpPr>
          <p:nvPr/>
        </p:nvSpPr>
        <p:spPr>
          <a:xfrm>
            <a:off x="2887353" y="489780"/>
            <a:ext cx="7906605"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l’action coordonnée de Madagascar pour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lutter </a:t>
            </a:r>
            <a:r>
              <a:rPr lang="fr-FR" sz="1800" b="1" dirty="0">
                <a:solidFill>
                  <a:srgbClr val="293B45"/>
                </a:solidFill>
                <a:latin typeface="Noto Sans" charset="0"/>
                <a:ea typeface="Noto Sans" charset="0"/>
                <a:cs typeface="Noto Sans" charset="0"/>
              </a:rPr>
              <a:t>contre la malnutrition</a:t>
            </a:r>
            <a:endParaRPr lang="en-GB" sz="1800" b="1" dirty="0">
              <a:solidFill>
                <a:srgbClr val="293B45"/>
              </a:solidFill>
              <a:latin typeface="Noto Sans" charset="0"/>
              <a:ea typeface="Noto Sans" charset="0"/>
              <a:cs typeface="Noto Sans" charset="0"/>
            </a:endParaRPr>
          </a:p>
        </p:txBody>
      </p:sp>
      <p:sp>
        <p:nvSpPr>
          <p:cNvPr id="26" name="Rounded Rectangle 25"/>
          <p:cNvSpPr/>
          <p:nvPr/>
        </p:nvSpPr>
        <p:spPr>
          <a:xfrm>
            <a:off x="2861953" y="4241799"/>
            <a:ext cx="2840825" cy="2148539"/>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144000" bIns="72000" rtlCol="0" anchor="t" anchorCtr="0"/>
          <a:lstStyle/>
          <a:p>
            <a:r>
              <a:rPr lang="fr-FR" sz="1600" dirty="0">
                <a:solidFill>
                  <a:srgbClr val="293B45"/>
                </a:solidFill>
                <a:latin typeface="Noto Sans" charset="0"/>
                <a:ea typeface="Noto Sans" charset="0"/>
                <a:cs typeface="Noto Sans" charset="0"/>
              </a:rPr>
              <a:t>Vise à adopter une approche multisectorielle en vue de </a:t>
            </a:r>
            <a:r>
              <a:rPr lang="fr-FR" sz="1600" b="1" dirty="0">
                <a:solidFill>
                  <a:srgbClr val="293B45"/>
                </a:solidFill>
                <a:latin typeface="Noto Sans" charset="0"/>
                <a:ea typeface="Noto Sans" charset="0"/>
                <a:cs typeface="Noto Sans" charset="0"/>
              </a:rPr>
              <a:t>réduire le taux de retard de croissance et l’amener de 47 % à 38 % d’ici à 2020</a:t>
            </a:r>
            <a:r>
              <a:rPr lang="fr-FR" sz="1600" dirty="0">
                <a:solidFill>
                  <a:srgbClr val="293B45"/>
                </a:solidFill>
                <a:latin typeface="Noto Sans" charset="0"/>
                <a:ea typeface="Noto Sans" charset="0"/>
                <a:cs typeface="Noto Sans" charset="0"/>
              </a:rPr>
              <a:t>. </a:t>
            </a:r>
          </a:p>
          <a:p>
            <a:endParaRPr lang="en-GB" sz="3600" b="1" dirty="0">
              <a:solidFill>
                <a:srgbClr val="293B45"/>
              </a:solidFill>
              <a:latin typeface="Noto Sans" charset="0"/>
              <a:ea typeface="Noto Sans" charset="0"/>
              <a:cs typeface="Noto Sans" charset="0"/>
            </a:endParaRPr>
          </a:p>
        </p:txBody>
      </p:sp>
      <p:sp>
        <p:nvSpPr>
          <p:cNvPr id="27" name="Rounded Rectangle 26"/>
          <p:cNvSpPr/>
          <p:nvPr/>
        </p:nvSpPr>
        <p:spPr>
          <a:xfrm>
            <a:off x="5788276" y="4241800"/>
            <a:ext cx="2902228" cy="2148539"/>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0" bIns="72000" rtlCol="0" anchor="t" anchorCtr="0"/>
          <a:lstStyle/>
          <a:p>
            <a:r>
              <a:rPr lang="fr-FR" sz="1600" dirty="0">
                <a:solidFill>
                  <a:srgbClr val="293B45"/>
                </a:solidFill>
                <a:latin typeface="Noto Sans" charset="0"/>
                <a:ea typeface="Noto Sans" charset="0"/>
                <a:cs typeface="Noto Sans" charset="0"/>
              </a:rPr>
              <a:t>Vise à étendre </a:t>
            </a:r>
            <a:r>
              <a:rPr lang="fr-FR" sz="2000" dirty="0" smtClean="0">
                <a:solidFill>
                  <a:srgbClr val="293B45"/>
                </a:solidFill>
                <a:latin typeface="Noto Sans" charset="0"/>
                <a:ea typeface="Noto Sans" charset="0"/>
                <a:cs typeface="Noto Sans" charset="0"/>
              </a:rPr>
              <a:t>l’</a:t>
            </a:r>
            <a:r>
              <a:rPr lang="fr-FR" sz="2000" b="1" dirty="0" smtClean="0">
                <a:solidFill>
                  <a:srgbClr val="293B45"/>
                </a:solidFill>
                <a:latin typeface="Noto Sans" charset="0"/>
                <a:ea typeface="Noto Sans" charset="0"/>
                <a:cs typeface="Noto Sans" charset="0"/>
              </a:rPr>
              <a:t>accès </a:t>
            </a:r>
            <a:br>
              <a:rPr lang="fr-FR" sz="20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à </a:t>
            </a:r>
            <a:r>
              <a:rPr lang="fr-FR" sz="2000" b="1" dirty="0">
                <a:solidFill>
                  <a:srgbClr val="293B45"/>
                </a:solidFill>
                <a:latin typeface="Noto Sans" charset="0"/>
                <a:ea typeface="Noto Sans" charset="0"/>
                <a:cs typeface="Noto Sans" charset="0"/>
              </a:rPr>
              <a:t>l’assainissement </a:t>
            </a:r>
            <a:r>
              <a:rPr lang="fr-FR" sz="2000" b="1" dirty="0" smtClean="0">
                <a:solidFill>
                  <a:srgbClr val="293B45"/>
                </a:solidFill>
                <a:latin typeface="Noto Sans" charset="0"/>
                <a:ea typeface="Noto Sans" charset="0"/>
                <a:cs typeface="Noto Sans" charset="0"/>
              </a:rPr>
              <a:t/>
            </a:r>
            <a:br>
              <a:rPr lang="fr-FR" sz="20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à </a:t>
            </a:r>
            <a:r>
              <a:rPr lang="fr-FR" sz="2000" b="1" dirty="0">
                <a:solidFill>
                  <a:srgbClr val="293B45"/>
                </a:solidFill>
                <a:latin typeface="Noto Sans" charset="0"/>
                <a:ea typeface="Noto Sans" charset="0"/>
                <a:cs typeface="Noto Sans" charset="0"/>
              </a:rPr>
              <a:t>30 %</a:t>
            </a:r>
            <a:r>
              <a:rPr lang="fr-FR" b="1" dirty="0">
                <a:solidFill>
                  <a:srgbClr val="293B45"/>
                </a:solidFill>
                <a:latin typeface="Noto Sans" charset="0"/>
                <a:ea typeface="Noto Sans" charset="0"/>
                <a:cs typeface="Noto Sans" charset="0"/>
              </a:rPr>
              <a:t> </a:t>
            </a:r>
            <a:r>
              <a:rPr lang="fr-FR" sz="1600" dirty="0">
                <a:solidFill>
                  <a:srgbClr val="293B45"/>
                </a:solidFill>
                <a:latin typeface="Noto Sans" charset="0"/>
                <a:ea typeface="Noto Sans" charset="0"/>
                <a:cs typeface="Noto Sans" charset="0"/>
              </a:rPr>
              <a:t>et à promouvoir une bonne hygiène alimentaire et une bonne hygiène des mains.</a:t>
            </a:r>
          </a:p>
          <a:p>
            <a:endParaRPr lang="en-GB" sz="1450" dirty="0">
              <a:solidFill>
                <a:srgbClr val="293B45"/>
              </a:solidFill>
              <a:latin typeface="Noto Sans" charset="0"/>
              <a:ea typeface="Noto Sans" charset="0"/>
              <a:cs typeface="Noto Sans" charset="0"/>
            </a:endParaRPr>
          </a:p>
        </p:txBody>
      </p:sp>
      <p:sp>
        <p:nvSpPr>
          <p:cNvPr id="3" name="Rectangle 2"/>
          <p:cNvSpPr/>
          <p:nvPr/>
        </p:nvSpPr>
        <p:spPr>
          <a:xfrm>
            <a:off x="2887753" y="1108209"/>
            <a:ext cx="6096000" cy="738664"/>
          </a:xfrm>
          <a:prstGeom prst="rect">
            <a:avLst/>
          </a:prstGeom>
        </p:spPr>
        <p:txBody>
          <a:bodyPr>
            <a:spAutoFit/>
          </a:bodyPr>
          <a:lstStyle/>
          <a:p>
            <a:r>
              <a:rPr lang="fr-FR" sz="1400" dirty="0">
                <a:latin typeface="Noto Sans" charset="0"/>
                <a:ea typeface="Noto Sans" charset="0"/>
                <a:cs typeface="Noto Sans" charset="0"/>
              </a:rPr>
              <a:t>Le gouvernement de Madagascar renforce actuellement la coordination en matière de malnutrition et de services WASH par le biais du Plan National d’Action pour la Nutrition-III (2017-2021). </a:t>
            </a:r>
          </a:p>
        </p:txBody>
      </p:sp>
      <p:grpSp>
        <p:nvGrpSpPr>
          <p:cNvPr id="15" name="Group 14"/>
          <p:cNvGrpSpPr/>
          <p:nvPr/>
        </p:nvGrpSpPr>
        <p:grpSpPr>
          <a:xfrm>
            <a:off x="-5" y="457202"/>
            <a:ext cx="2861958" cy="449678"/>
            <a:chOff x="-5" y="457202"/>
            <a:chExt cx="2861958" cy="449678"/>
          </a:xfrm>
        </p:grpSpPr>
        <p:sp>
          <p:nvSpPr>
            <p:cNvPr id="17" name="Round Same Side Corner Rectangle 16"/>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spTree>
    <p:extLst>
      <p:ext uri="{BB962C8B-B14F-4D97-AF65-F5344CB8AC3E}">
        <p14:creationId xmlns:p14="http://schemas.microsoft.com/office/powerpoint/2010/main" val="6798104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14:bounceEnd="50000">
                                          <p:cBhvr additive="base">
                                            <p:cTn id="16" dur="2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14:presetBounceEnd="5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0000">
                                          <p:cBhvr additive="base">
                                            <p:cTn id="24"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14:presetBounceEnd="5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50000">
                                          <p:cBhvr additive="base">
                                            <p:cTn id="28"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14:presetBounceEnd="50000">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14:bounceEnd="50000">
                                          <p:cBhvr additive="base">
                                            <p:cTn id="32" dur="2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14:presetBounceEnd="50000">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14:bounceEnd="50000">
                                          <p:cBhvr additive="base">
                                            <p:cTn id="36" dur="200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000" fill="hold"/>
                                            <p:tgtEl>
                                              <p:spTgt spid="19"/>
                                            </p:tgtEl>
                                            <p:attrNameLst>
                                              <p:attrName>ppt_x</p:attrName>
                                            </p:attrNameLst>
                                          </p:cBhvr>
                                          <p:tavLst>
                                            <p:tav tm="0">
                                              <p:val>
                                                <p:strVal val="1+#ppt_w/2"/>
                                              </p:val>
                                            </p:tav>
                                            <p:tav tm="100000">
                                              <p:val>
                                                <p:strVal val="#ppt_x"/>
                                              </p:val>
                                            </p:tav>
                                          </p:tavLst>
                                        </p:anim>
                                        <p:anim calcmode="lin" valueType="num">
                                          <p:cBhvr additive="base">
                                            <p:cTn id="17" dur="20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ppt_x"/>
                                              </p:val>
                                            </p:tav>
                                            <p:tav tm="100000">
                                              <p:val>
                                                <p:strVal val="#ppt_x"/>
                                              </p:val>
                                            </p:tav>
                                          </p:tavLst>
                                        </p:anim>
                                        <p:anim calcmode="lin" valueType="num">
                                          <p:cBhvr additive="base">
                                            <p:cTn id="21" dur="2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000" fill="hold"/>
                                            <p:tgtEl>
                                              <p:spTgt spid="11"/>
                                            </p:tgtEl>
                                            <p:attrNameLst>
                                              <p:attrName>ppt_x</p:attrName>
                                            </p:attrNameLst>
                                          </p:cBhvr>
                                          <p:tavLst>
                                            <p:tav tm="0">
                                              <p:val>
                                                <p:strVal val="#ppt_x"/>
                                              </p:val>
                                            </p:tav>
                                            <p:tav tm="100000">
                                              <p:val>
                                                <p:strVal val="#ppt_x"/>
                                              </p:val>
                                            </p:tav>
                                          </p:tavLst>
                                        </p:anim>
                                        <p:anim calcmode="lin" valueType="num">
                                          <p:cBhvr additive="base">
                                            <p:cTn id="25" dur="10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2000" fill="hold"/>
                                            <p:tgtEl>
                                              <p:spTgt spid="26"/>
                                            </p:tgtEl>
                                            <p:attrNameLst>
                                              <p:attrName>ppt_x</p:attrName>
                                            </p:attrNameLst>
                                          </p:cBhvr>
                                          <p:tavLst>
                                            <p:tav tm="0">
                                              <p:val>
                                                <p:strVal val="0-#ppt_w/2"/>
                                              </p:val>
                                            </p:tav>
                                            <p:tav tm="100000">
                                              <p:val>
                                                <p:strVal val="#ppt_x"/>
                                              </p:val>
                                            </p:tav>
                                          </p:tavLst>
                                        </p:anim>
                                        <p:anim calcmode="lin" valueType="num">
                                          <p:cBhvr additive="base">
                                            <p:cTn id="33" dur="2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000" fill="hold"/>
                                            <p:tgtEl>
                                              <p:spTgt spid="27"/>
                                            </p:tgtEl>
                                            <p:attrNameLst>
                                              <p:attrName>ppt_x</p:attrName>
                                            </p:attrNameLst>
                                          </p:cBhvr>
                                          <p:tavLst>
                                            <p:tav tm="0">
                                              <p:val>
                                                <p:strVal val="#ppt_x"/>
                                              </p:val>
                                            </p:tav>
                                            <p:tav tm="100000">
                                              <p:val>
                                                <p:strVal val="#ppt_x"/>
                                              </p:val>
                                            </p:tav>
                                          </p:tavLst>
                                        </p:anim>
                                        <p:anim calcmode="lin" valueType="num">
                                          <p:cBhvr additive="base">
                                            <p:cTn id="37" dur="2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6" grpId="0" animBg="1"/>
          <p:bldP spid="2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17"/>
          <p:cNvSpPr/>
          <p:nvPr/>
        </p:nvSpPr>
        <p:spPr>
          <a:xfrm>
            <a:off x="3029595" y="2920998"/>
            <a:ext cx="5810858" cy="344775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fr-FR" sz="1400" dirty="0">
                <a:solidFill>
                  <a:srgbClr val="293B45"/>
                </a:solidFill>
                <a:latin typeface="Noto Sans" charset="0"/>
                <a:ea typeface="Noto Sans" charset="0"/>
                <a:cs typeface="Noto Sans" charset="0"/>
              </a:rPr>
              <a:t>Dans dix municipalités affichant </a:t>
            </a:r>
            <a:r>
              <a:rPr lang="fr-FR" sz="1400" b="1" dirty="0">
                <a:solidFill>
                  <a:srgbClr val="293B45"/>
                </a:solidFill>
                <a:latin typeface="Noto Sans" charset="0"/>
                <a:ea typeface="Noto Sans" charset="0"/>
                <a:cs typeface="Noto Sans" charset="0"/>
              </a:rPr>
              <a:t>les taux d’incidence de la diarrhée les plus élevés et disposant des plus mauvaises infrastructures WASH</a:t>
            </a:r>
            <a:r>
              <a:rPr lang="fr-FR" sz="1400" dirty="0">
                <a:solidFill>
                  <a:srgbClr val="293B45"/>
                </a:solidFill>
                <a:latin typeface="Noto Sans" charset="0"/>
                <a:ea typeface="Noto Sans" charset="0"/>
                <a:cs typeface="Noto Sans" charset="0"/>
              </a:rPr>
              <a:t>, le projet : </a:t>
            </a:r>
          </a:p>
          <a:p>
            <a:pPr marL="285750" lvl="1" indent="-285750">
              <a:spcBef>
                <a:spcPts val="499"/>
              </a:spcBef>
              <a:buSzPct val="95000"/>
              <a:buFont typeface="Arial" charset="0"/>
              <a:buChar char="•"/>
            </a:pPr>
            <a:r>
              <a:rPr lang="fr-FR" sz="1300" dirty="0">
                <a:solidFill>
                  <a:srgbClr val="293B45"/>
                </a:solidFill>
                <a:latin typeface="Noto Sans" charset="0"/>
                <a:ea typeface="Noto Sans" charset="0"/>
                <a:cs typeface="Noto Sans" charset="0"/>
              </a:rPr>
              <a:t>a augmenté le nombre de personnes bénéficiant de services d’approvisionnement en eau et d’assainissement de base ;</a:t>
            </a:r>
          </a:p>
          <a:p>
            <a:pPr marL="285750" lvl="1" indent="-285750">
              <a:buSzPct val="95000"/>
              <a:buFont typeface="Arial" charset="0"/>
              <a:buChar char="•"/>
            </a:pPr>
            <a:r>
              <a:rPr lang="fr-FR" sz="1300" dirty="0">
                <a:solidFill>
                  <a:srgbClr val="293B45"/>
                </a:solidFill>
                <a:latin typeface="Noto Sans" charset="0"/>
                <a:ea typeface="Noto Sans" charset="0"/>
                <a:cs typeface="Noto Sans" charset="0"/>
              </a:rPr>
              <a:t>a formé des agents de santé communautaires à la protection de l’environnement, à l’hygiène, et à la gestion des services WASH ; </a:t>
            </a:r>
          </a:p>
          <a:p>
            <a:pPr marL="285750" lvl="1" indent="-285750">
              <a:buSzPct val="95000"/>
              <a:buFont typeface="Arial" charset="0"/>
              <a:buChar char="•"/>
            </a:pPr>
            <a:r>
              <a:rPr lang="fr-FR" sz="1300" dirty="0">
                <a:solidFill>
                  <a:srgbClr val="293B45"/>
                </a:solidFill>
                <a:latin typeface="Noto Sans" charset="0"/>
                <a:ea typeface="Noto Sans" charset="0"/>
                <a:cs typeface="Noto Sans" charset="0"/>
              </a:rPr>
              <a:t>a utilisé des tableaux de bord et des mesures incitatives pour améliorer les comportements des ménages en matière d’assainissement et d’hygiène </a:t>
            </a:r>
            <a:r>
              <a:rPr lang="fr-FR" sz="1300" dirty="0" smtClean="0">
                <a:solidFill>
                  <a:srgbClr val="293B45"/>
                </a:solidFill>
                <a:latin typeface="Noto Sans" charset="0"/>
                <a:ea typeface="Noto Sans" charset="0"/>
                <a:cs typeface="Noto Sans" charset="0"/>
              </a:rPr>
              <a:t>;</a:t>
            </a:r>
            <a:endParaRPr lang="fr-FR" sz="1300" dirty="0">
              <a:solidFill>
                <a:srgbClr val="293B45"/>
              </a:solidFill>
              <a:latin typeface="Noto Sans" charset="0"/>
              <a:ea typeface="Noto Sans" charset="0"/>
              <a:cs typeface="Noto Sans" charset="0"/>
            </a:endParaRP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amélioré le contrôle de la qualité de l’eau parallèlement à la planification de l’aménagement du bassin de la rivière ; </a:t>
            </a:r>
            <a:endParaRPr lang="fr-FR" sz="1300" dirty="0" smtClean="0">
              <a:solidFill>
                <a:srgbClr val="293B45"/>
              </a:solidFill>
              <a:latin typeface="Noto Sans" charset="0"/>
              <a:ea typeface="Noto Sans" charset="0"/>
              <a:cs typeface="Noto Sans" charset="0"/>
            </a:endParaRP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étendu la couverture des équipes de santé familiale </a:t>
            </a:r>
            <a:r>
              <a:rPr lang="fr-FR" sz="1300" dirty="0" smtClean="0">
                <a:solidFill>
                  <a:srgbClr val="293B45"/>
                </a:solidFill>
                <a:latin typeface="Noto Sans" charset="0"/>
                <a:ea typeface="Noto Sans" charset="0"/>
                <a:cs typeface="Noto Sans" charset="0"/>
              </a:rPr>
              <a:t>;</a:t>
            </a:r>
          </a:p>
          <a:p>
            <a:pPr marL="285750" lvl="1" indent="-285750">
              <a:buSzPct val="95000"/>
              <a:buFont typeface="Arial" charset="0"/>
              <a:buChar char="•"/>
            </a:pPr>
            <a:r>
              <a:rPr lang="fr-FR" sz="1300" dirty="0" smtClean="0">
                <a:solidFill>
                  <a:srgbClr val="293B45"/>
                </a:solidFill>
                <a:latin typeface="Noto Sans" charset="0"/>
                <a:ea typeface="Noto Sans" charset="0"/>
                <a:cs typeface="Noto Sans" charset="0"/>
              </a:rPr>
              <a:t>a </a:t>
            </a:r>
            <a:r>
              <a:rPr lang="fr-FR" sz="1300" dirty="0">
                <a:solidFill>
                  <a:srgbClr val="293B45"/>
                </a:solidFill>
                <a:latin typeface="Noto Sans" charset="0"/>
                <a:ea typeface="Noto Sans" charset="0"/>
                <a:cs typeface="Noto Sans" charset="0"/>
              </a:rPr>
              <a:t>augmenté le taux de vaccination anti-</a:t>
            </a:r>
            <a:r>
              <a:rPr lang="fr-FR" sz="1300" dirty="0" err="1">
                <a:solidFill>
                  <a:srgbClr val="293B45"/>
                </a:solidFill>
                <a:latin typeface="Noto Sans" charset="0"/>
                <a:ea typeface="Noto Sans" charset="0"/>
                <a:cs typeface="Noto Sans" charset="0"/>
              </a:rPr>
              <a:t>rotavirus</a:t>
            </a:r>
            <a:r>
              <a:rPr lang="fr-FR" sz="1300" dirty="0">
                <a:solidFill>
                  <a:srgbClr val="293B45"/>
                </a:solidFill>
                <a:latin typeface="Noto Sans" charset="0"/>
                <a:ea typeface="Noto Sans" charset="0"/>
                <a:cs typeface="Noto Sans" charset="0"/>
              </a:rPr>
              <a:t> chez les enfants de moins d’un an.</a:t>
            </a:r>
          </a:p>
        </p:txBody>
      </p:sp>
      <p:sp>
        <p:nvSpPr>
          <p:cNvPr id="20" name="Rounded Rectangle 19"/>
          <p:cNvSpPr/>
          <p:nvPr/>
        </p:nvSpPr>
        <p:spPr>
          <a:xfrm>
            <a:off x="3029595" y="1214302"/>
            <a:ext cx="3829905"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600" dirty="0">
                <a:solidFill>
                  <a:srgbClr val="293B45"/>
                </a:solidFill>
                <a:latin typeface="Noto Sans" charset="0"/>
                <a:ea typeface="Noto Sans" charset="0"/>
                <a:cs typeface="Noto Sans" charset="0"/>
              </a:rPr>
              <a:t>Projet multisectoriel – </a:t>
            </a:r>
            <a:r>
              <a:rPr lang="fr-FR" sz="1600" b="1" dirty="0">
                <a:solidFill>
                  <a:srgbClr val="293B45"/>
                </a:solidFill>
                <a:latin typeface="Noto Sans" charset="0"/>
                <a:ea typeface="Noto Sans" charset="0"/>
                <a:cs typeface="Noto Sans" charset="0"/>
              </a:rPr>
              <a:t>santé, eau, assainissement, gestion publique et planification </a:t>
            </a:r>
            <a:r>
              <a:rPr lang="fr-FR" sz="1600" dirty="0">
                <a:solidFill>
                  <a:srgbClr val="293B45"/>
                </a:solidFill>
                <a:latin typeface="Noto Sans" charset="0"/>
                <a:ea typeface="Noto Sans" charset="0"/>
                <a:cs typeface="Noto Sans" charset="0"/>
              </a:rPr>
              <a:t>– géré par le secrétariat des finances.</a:t>
            </a:r>
          </a:p>
        </p:txBody>
      </p:sp>
      <p:sp>
        <p:nvSpPr>
          <p:cNvPr id="21" name="Rounded Rectangle 20"/>
          <p:cNvSpPr/>
          <p:nvPr/>
        </p:nvSpPr>
        <p:spPr>
          <a:xfrm>
            <a:off x="6961099" y="1214302"/>
            <a:ext cx="1879353" cy="1630498"/>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nchorCtr="0"/>
          <a:lstStyle/>
          <a:p>
            <a:pPr lvl="0">
              <a:spcBef>
                <a:spcPts val="1001"/>
              </a:spcBef>
            </a:pPr>
            <a:r>
              <a:rPr lang="fr-FR" sz="1600" dirty="0">
                <a:solidFill>
                  <a:srgbClr val="293B45"/>
                </a:solidFill>
                <a:latin typeface="Noto Sans" charset="0"/>
                <a:ea typeface="Noto Sans" charset="0"/>
                <a:cs typeface="Noto Sans" charset="0"/>
              </a:rPr>
              <a:t>Gouvernement soutenu par la Banque mondiale</a:t>
            </a:r>
          </a:p>
        </p:txBody>
      </p:sp>
      <p:sp>
        <p:nvSpPr>
          <p:cNvPr id="19" name="Title 1"/>
          <p:cNvSpPr txBox="1">
            <a:spLocks/>
          </p:cNvSpPr>
          <p:nvPr/>
        </p:nvSpPr>
        <p:spPr>
          <a:xfrm>
            <a:off x="3023461" y="420307"/>
            <a:ext cx="6179842" cy="6843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planification multisectorielle des actions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dans l’État </a:t>
            </a:r>
            <a:r>
              <a:rPr lang="fr-FR" sz="1800" b="1" dirty="0">
                <a:solidFill>
                  <a:srgbClr val="293B45"/>
                </a:solidFill>
                <a:latin typeface="Noto Sans" charset="0"/>
                <a:ea typeface="Noto Sans" charset="0"/>
                <a:cs typeface="Noto Sans" charset="0"/>
              </a:rPr>
              <a:t>de Bahia, au Brésil</a:t>
            </a:r>
            <a:endParaRPr lang="en-GB" sz="1800" b="1" dirty="0">
              <a:solidFill>
                <a:srgbClr val="293B45"/>
              </a:solidFill>
              <a:latin typeface="Noto Sans" charset="0"/>
              <a:ea typeface="Noto Sans" charset="0"/>
              <a:cs typeface="Noto Sans"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452" y="4866699"/>
            <a:ext cx="2196663" cy="1536829"/>
          </a:xfrm>
          <a:prstGeom prst="rect">
            <a:avLst/>
          </a:prstGeom>
        </p:spPr>
      </p:pic>
      <p:grpSp>
        <p:nvGrpSpPr>
          <p:cNvPr id="8" name="Group 7"/>
          <p:cNvGrpSpPr/>
          <p:nvPr/>
        </p:nvGrpSpPr>
        <p:grpSpPr>
          <a:xfrm>
            <a:off x="9155896" y="830680"/>
            <a:ext cx="2833656" cy="2193077"/>
            <a:chOff x="9155896" y="830680"/>
            <a:chExt cx="2833656" cy="2193077"/>
          </a:xfrm>
        </p:grpSpPr>
        <p:sp>
          <p:nvSpPr>
            <p:cNvPr id="40" name="Oval 39"/>
            <p:cNvSpPr/>
            <p:nvPr/>
          </p:nvSpPr>
          <p:spPr>
            <a:xfrm>
              <a:off x="9796474" y="830680"/>
              <a:ext cx="2193078" cy="21930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5">
              <a:extLst>
                <a:ext uri="{BEBA8EAE-BF5A-486C-A8C5-ECC9F3942E4B}">
                  <a14:imgProps xmlns:a14="http://schemas.microsoft.com/office/drawing/2010/main">
                    <a14:imgLayer r:embed="rId6">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155896" y="1073152"/>
              <a:ext cx="2693204" cy="1870160"/>
            </a:xfrm>
            <a:prstGeom prst="rect">
              <a:avLst/>
            </a:prstGeom>
          </p:spPr>
        </p:pic>
      </p:grpSp>
      <p:grpSp>
        <p:nvGrpSpPr>
          <p:cNvPr id="36" name="Group 35"/>
          <p:cNvGrpSpPr/>
          <p:nvPr/>
        </p:nvGrpSpPr>
        <p:grpSpPr>
          <a:xfrm>
            <a:off x="8497487" y="2332462"/>
            <a:ext cx="2193078" cy="2193076"/>
            <a:chOff x="9701604" y="3140841"/>
            <a:chExt cx="3072709" cy="3072709"/>
          </a:xfrm>
        </p:grpSpPr>
        <p:sp>
          <p:nvSpPr>
            <p:cNvPr id="37" name="Oval 36"/>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17" name="Group 16"/>
          <p:cNvGrpSpPr/>
          <p:nvPr/>
        </p:nvGrpSpPr>
        <p:grpSpPr>
          <a:xfrm>
            <a:off x="-5" y="457202"/>
            <a:ext cx="2861958" cy="449678"/>
            <a:chOff x="-5" y="457202"/>
            <a:chExt cx="2861958" cy="449678"/>
          </a:xfrm>
        </p:grpSpPr>
        <p:sp>
          <p:nvSpPr>
            <p:cNvPr id="22" name="Round Same Side Corner Rectangle 21"/>
            <p:cNvSpPr/>
            <p:nvPr/>
          </p:nvSpPr>
          <p:spPr>
            <a:xfrm rot="5400000">
              <a:off x="1206135" y="-748938"/>
              <a:ext cx="449678" cy="2861958"/>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15059" t="41091" r="58401" b="52635"/>
            <a:stretch/>
          </p:blipFill>
          <p:spPr>
            <a:xfrm>
              <a:off x="366079" y="532138"/>
              <a:ext cx="2375065" cy="315814"/>
            </a:xfrm>
            <a:prstGeom prst="rect">
              <a:avLst/>
            </a:prstGeom>
          </p:spPr>
        </p:pic>
      </p:grpSp>
    </p:spTree>
    <p:extLst>
      <p:ext uri="{BB962C8B-B14F-4D97-AF65-F5344CB8AC3E}">
        <p14:creationId xmlns:p14="http://schemas.microsoft.com/office/powerpoint/2010/main" val="16157155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2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14:presetBounceEnd="50000">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14:bounceEnd="50000">
                                          <p:cBhvr additive="base">
                                            <p:cTn id="16" dur="2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5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50000">
                                          <p:cBhvr additive="base">
                                            <p:cTn id="20" dur="2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000" fill="hold"/>
                                            <p:tgtEl>
                                              <p:spTgt spid="18"/>
                                            </p:tgtEl>
                                            <p:attrNameLst>
                                              <p:attrName>ppt_x</p:attrName>
                                            </p:attrNameLst>
                                          </p:cBhvr>
                                          <p:tavLst>
                                            <p:tav tm="0">
                                              <p:val>
                                                <p:strVal val="#ppt_x"/>
                                              </p:val>
                                            </p:tav>
                                            <p:tav tm="100000">
                                              <p:val>
                                                <p:strVal val="#ppt_x"/>
                                              </p:val>
                                            </p:tav>
                                          </p:tavLst>
                                        </p:anim>
                                        <p:anim calcmode="lin" valueType="num">
                                          <p:cBhvr additive="base">
                                            <p:cTn id="13" dur="20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2000" fill="hold"/>
                                            <p:tgtEl>
                                              <p:spTgt spid="20"/>
                                            </p:tgtEl>
                                            <p:attrNameLst>
                                              <p:attrName>ppt_x</p:attrName>
                                            </p:attrNameLst>
                                          </p:cBhvr>
                                          <p:tavLst>
                                            <p:tav tm="0">
                                              <p:val>
                                                <p:strVal val="1+#ppt_w/2"/>
                                              </p:val>
                                            </p:tav>
                                            <p:tav tm="100000">
                                              <p:val>
                                                <p:strVal val="#ppt_x"/>
                                              </p:val>
                                            </p:tav>
                                          </p:tavLst>
                                        </p:anim>
                                        <p:anim calcmode="lin" valueType="num">
                                          <p:cBhvr additive="base">
                                            <p:cTn id="17" dur="20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000" fill="hold"/>
                                            <p:tgtEl>
                                              <p:spTgt spid="21"/>
                                            </p:tgtEl>
                                            <p:attrNameLst>
                                              <p:attrName>ppt_x</p:attrName>
                                            </p:attrNameLst>
                                          </p:cBhvr>
                                          <p:tavLst>
                                            <p:tav tm="0">
                                              <p:val>
                                                <p:strVal val="0-#ppt_w/2"/>
                                              </p:val>
                                            </p:tav>
                                            <p:tav tm="100000">
                                              <p:val>
                                                <p:strVal val="#ppt_x"/>
                                              </p:val>
                                            </p:tav>
                                          </p:tavLst>
                                        </p:anim>
                                        <p:anim calcmode="lin" valueType="num">
                                          <p:cBhvr additive="base">
                                            <p:cTn id="21" dur="2000" fill="hold"/>
                                            <p:tgtEl>
                                              <p:spTgt spid="21"/>
                                            </p:tgtEl>
                                            <p:attrNameLst>
                                              <p:attrName>ppt_y</p:attrName>
                                            </p:attrNameLst>
                                          </p:cBhvr>
                                          <p:tavLst>
                                            <p:tav tm="0">
                                              <p:val>
                                                <p:strVal val="#ppt_y"/>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223312" y="1633496"/>
            <a:ext cx="12753954" cy="3674076"/>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31308" y="3306863"/>
            <a:ext cx="7933038" cy="1569660"/>
          </a:xfrm>
          <a:prstGeom prst="rect">
            <a:avLst/>
          </a:prstGeom>
        </p:spPr>
        <p:txBody>
          <a:bodyPr wrap="square">
            <a:spAutoFit/>
          </a:bodyPr>
          <a:lstStyle/>
          <a:p>
            <a:pPr algn="ctr"/>
            <a:r>
              <a:rPr lang="fr-FR" sz="1600" b="1" dirty="0">
                <a:solidFill>
                  <a:srgbClr val="293B45"/>
                </a:solidFill>
                <a:latin typeface="Noto Sans" charset="0"/>
                <a:ea typeface="Noto Sans" charset="0"/>
                <a:cs typeface="Noto Sans" charset="0"/>
              </a:rPr>
              <a:t>Agissez dès maintenant</a:t>
            </a:r>
            <a:r>
              <a:rPr lang="fr-FR" sz="1600" dirty="0">
                <a:solidFill>
                  <a:srgbClr val="293B45"/>
                </a:solidFill>
                <a:latin typeface="Noto Sans" charset="0"/>
                <a:ea typeface="Noto Sans" charset="0"/>
                <a:cs typeface="Noto Sans" charset="0"/>
              </a:rPr>
              <a:t> pour innover, évaluer et déployer à grande échelle des programmes intégrés, en agissant rapidement. Les points d’entrée prometteurs incluent la </a:t>
            </a:r>
            <a:r>
              <a:rPr lang="fr-FR" sz="1600" dirty="0" err="1">
                <a:solidFill>
                  <a:srgbClr val="293B45"/>
                </a:solidFill>
                <a:latin typeface="Noto Sans" charset="0"/>
                <a:ea typeface="Noto Sans" charset="0"/>
                <a:cs typeface="Noto Sans" charset="0"/>
              </a:rPr>
              <a:t>colocalisation</a:t>
            </a:r>
            <a:r>
              <a:rPr lang="fr-FR" sz="1600" dirty="0">
                <a:solidFill>
                  <a:srgbClr val="293B45"/>
                </a:solidFill>
                <a:latin typeface="Noto Sans" charset="0"/>
                <a:ea typeface="Noto Sans" charset="0"/>
                <a:cs typeface="Noto Sans" charset="0"/>
              </a:rPr>
              <a:t> des services WASH et des interventions relatives à la santé et à la nutrition de l’enfant dans les régions et les communautés affectées par des vulnérabilités multiples, ainsi que l’intégration de la promotion de l’hygiène au sein des programmes de vaccination de routine.</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3366" t="39580" r="38735" b="52565"/>
          <a:stretch/>
        </p:blipFill>
        <p:spPr>
          <a:xfrm>
            <a:off x="4706533" y="2268187"/>
            <a:ext cx="3182587" cy="785757"/>
          </a:xfrm>
          <a:prstGeom prst="rect">
            <a:avLst/>
          </a:prstGeom>
        </p:spPr>
      </p:pic>
    </p:spTree>
    <p:extLst>
      <p:ext uri="{BB962C8B-B14F-4D97-AF65-F5344CB8AC3E}">
        <p14:creationId xmlns:p14="http://schemas.microsoft.com/office/powerpoint/2010/main" val="195489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17"/>
          <p:cNvGrpSpPr/>
          <p:nvPr/>
        </p:nvGrpSpPr>
        <p:grpSpPr>
          <a:xfrm>
            <a:off x="0" y="478272"/>
            <a:ext cx="2240700" cy="449678"/>
            <a:chOff x="-5" y="457202"/>
            <a:chExt cx="2240700" cy="449678"/>
          </a:xfrm>
        </p:grpSpPr>
        <p:sp>
          <p:nvSpPr>
            <p:cNvPr id="19" name="Round Same Side Corner Rectangle 18"/>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
        <p:nvSpPr>
          <p:cNvPr id="22" name="Rounded Rectangle 21"/>
          <p:cNvSpPr/>
          <p:nvPr/>
        </p:nvSpPr>
        <p:spPr>
          <a:xfrm>
            <a:off x="-223312" y="1633496"/>
            <a:ext cx="12753954" cy="3852904"/>
          </a:xfrm>
          <a:prstGeom prst="roundRect">
            <a:avLst>
              <a:gd name="adj" fmla="val 61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92844" y="2208186"/>
            <a:ext cx="7133968" cy="600164"/>
          </a:xfrm>
          <a:prstGeom prst="rect">
            <a:avLst/>
          </a:prstGeom>
        </p:spPr>
        <p:txBody>
          <a:bodyPr wrap="square">
            <a:spAutoFit/>
          </a:bodyPr>
          <a:lstStyle/>
          <a:p>
            <a:pPr lvl="0">
              <a:spcBef>
                <a:spcPts val="1001"/>
              </a:spcBef>
            </a:pPr>
            <a:r>
              <a:rPr lang="fr-FR" sz="1600" dirty="0">
                <a:latin typeface="Noto Sans" charset="0"/>
                <a:ea typeface="Noto Sans" charset="0"/>
                <a:cs typeface="Noto Sans" charset="0"/>
              </a:rPr>
              <a:t>Il existe des interventions qui ont fait leurs preuves.</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2061739"/>
            <a:ext cx="1032132" cy="69100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3056014"/>
            <a:ext cx="1032132" cy="69100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5021" y="4314123"/>
            <a:ext cx="1032132" cy="691004"/>
          </a:xfrm>
          <a:prstGeom prst="rect">
            <a:avLst/>
          </a:prstGeom>
        </p:spPr>
      </p:pic>
      <p:sp>
        <p:nvSpPr>
          <p:cNvPr id="12" name="Rectangle 11"/>
          <p:cNvSpPr/>
          <p:nvPr/>
        </p:nvSpPr>
        <p:spPr>
          <a:xfrm>
            <a:off x="3492844" y="2779380"/>
            <a:ext cx="7223924" cy="1585049"/>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L’OMS et l’UNICEF recommandent d’intégrer les solutions de prévention et de traitement des maladies diarrhéiques et de la pneumonie, p. ex. par le biais des services WASH, de la vaccination, de l’allaitement maternel, de la nutrition, et des traitements tels que la distribution de solutés de réhydratation orale (SRO), la supplémentation en zinc et les antibiotiques.</a:t>
            </a:r>
          </a:p>
          <a:p>
            <a:endParaRPr lang="en-GB" sz="1700" dirty="0">
              <a:solidFill>
                <a:srgbClr val="293B45"/>
              </a:solidFill>
              <a:latin typeface="Noto Sans" charset="0"/>
              <a:ea typeface="Noto Sans" charset="0"/>
              <a:cs typeface="Noto Sans" charset="0"/>
            </a:endParaRPr>
          </a:p>
        </p:txBody>
      </p:sp>
      <p:sp>
        <p:nvSpPr>
          <p:cNvPr id="16" name="Rectangle 15"/>
          <p:cNvSpPr/>
          <p:nvPr/>
        </p:nvSpPr>
        <p:spPr>
          <a:xfrm>
            <a:off x="3492844" y="3950684"/>
            <a:ext cx="7133968" cy="1092607"/>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600" b="1" dirty="0">
                <a:solidFill>
                  <a:srgbClr val="293B45"/>
                </a:solidFill>
                <a:latin typeface="Noto Sans" charset="0"/>
                <a:ea typeface="Noto Sans" charset="0"/>
                <a:cs typeface="Noto Sans" charset="0"/>
              </a:rPr>
              <a:t>L’intégration des services WASH et des interventions relatives à la santé de l’enfant peut démultiplier l’amélioration des résultats en matière de santé, tout en réduisant les coûts</a:t>
            </a:r>
            <a:r>
              <a:rPr lang="fr-FR" sz="1600" b="1" dirty="0" smtClean="0">
                <a:solidFill>
                  <a:srgbClr val="293B45"/>
                </a:solidFill>
                <a:latin typeface="Noto Sans" charset="0"/>
                <a:ea typeface="Noto Sans" charset="0"/>
                <a:cs typeface="Noto Sans" charset="0"/>
              </a:rPr>
              <a:t>.</a:t>
            </a:r>
            <a:endParaRPr lang="fr-FR" sz="16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7582997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14:bounceEnd="50000">
                                          <p:cBhvr additive="base">
                                            <p:cTn id="13"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50000">
                                          <p:cBhvr additive="base">
                                            <p:cTn id="21"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14:bounceEnd="50000">
                                          <p:cBhvr additive="base">
                                            <p:cTn id="29"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0-#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0-#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89" y="-139700"/>
            <a:ext cx="13208000" cy="7429500"/>
          </a:xfrm>
          <a:prstGeom prst="rect">
            <a:avLst/>
          </a:prstGeom>
        </p:spPr>
      </p:pic>
      <p:sp>
        <p:nvSpPr>
          <p:cNvPr id="5" name="Rectangle 4"/>
          <p:cNvSpPr/>
          <p:nvPr/>
        </p:nvSpPr>
        <p:spPr>
          <a:xfrm>
            <a:off x="2323071" y="1130868"/>
            <a:ext cx="7282247" cy="1384995"/>
          </a:xfrm>
          <a:prstGeom prst="rect">
            <a:avLst/>
          </a:prstGeom>
        </p:spPr>
        <p:txBody>
          <a:bodyPr wrap="square">
            <a:spAutoFit/>
          </a:bodyPr>
          <a:lstStyle/>
          <a:p>
            <a:r>
              <a:rPr lang="fr-FR" sz="1400" dirty="0">
                <a:solidFill>
                  <a:srgbClr val="293B45"/>
                </a:solidFill>
                <a:latin typeface="Noto Sans" charset="0"/>
                <a:ea typeface="Noto Sans" charset="0"/>
                <a:cs typeface="Noto Sans" charset="0"/>
              </a:rPr>
              <a:t>Le déploiement à grande échelle d’un ensemble intégré d’interventions relatives aux services WASH, à la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 et à la nutrition (promotion de l’allaitement maternel ou supplémentation en zinc) de manière à atteindre une couverture de 100 % pourrait </a:t>
            </a:r>
            <a:r>
              <a:rPr lang="fr-FR" sz="1400" b="1" dirty="0">
                <a:solidFill>
                  <a:srgbClr val="293B45"/>
                </a:solidFill>
                <a:latin typeface="Noto Sans" charset="0"/>
                <a:ea typeface="Noto Sans" charset="0"/>
                <a:cs typeface="Noto Sans" charset="0"/>
              </a:rPr>
              <a:t>réduire de près de deux tiers (63 %) la morbidité et de près de moitié (49 %) la mortalité dues à la diarrhée et à la pneumonie,</a:t>
            </a:r>
            <a:r>
              <a:rPr lang="fr-FR" sz="1400" dirty="0">
                <a:solidFill>
                  <a:srgbClr val="293B45"/>
                </a:solidFill>
                <a:latin typeface="Noto Sans" charset="0"/>
                <a:ea typeface="Noto Sans" charset="0"/>
                <a:cs typeface="Noto Sans" charset="0"/>
              </a:rPr>
              <a:t> ce qui équivaudrait </a:t>
            </a:r>
            <a:r>
              <a:rPr lang="fr-FR" sz="1400" b="1" dirty="0">
                <a:solidFill>
                  <a:srgbClr val="293B45"/>
                </a:solidFill>
                <a:latin typeface="Noto Sans" charset="0"/>
                <a:ea typeface="Noto Sans" charset="0"/>
                <a:cs typeface="Noto Sans" charset="0"/>
              </a:rPr>
              <a:t>à prévenir le décès de plus de 697 000 enfants</a:t>
            </a:r>
            <a:r>
              <a:rPr lang="fr-FR" sz="1400" dirty="0">
                <a:solidFill>
                  <a:srgbClr val="293B45"/>
                </a:solidFill>
                <a:latin typeface="Noto Sans" charset="0"/>
                <a:ea typeface="Noto Sans" charset="0"/>
                <a:cs typeface="Noto Sans" charset="0"/>
              </a:rPr>
              <a:t> par an.  </a:t>
            </a:r>
          </a:p>
        </p:txBody>
      </p:sp>
      <p:sp>
        <p:nvSpPr>
          <p:cNvPr id="8" name="Rectangle 7"/>
          <p:cNvSpPr/>
          <p:nvPr/>
        </p:nvSpPr>
        <p:spPr>
          <a:xfrm>
            <a:off x="2323070" y="2805722"/>
            <a:ext cx="7282247" cy="1384995"/>
          </a:xfrm>
          <a:prstGeom prst="rect">
            <a:avLst/>
          </a:prstGeom>
        </p:spPr>
        <p:txBody>
          <a:bodyPr wrap="square">
            <a:spAutoFit/>
          </a:bodyPr>
          <a:lstStyle/>
          <a:p>
            <a:r>
              <a:rPr lang="fr-FR" sz="1400" b="1" dirty="0">
                <a:solidFill>
                  <a:srgbClr val="293B45"/>
                </a:solidFill>
                <a:latin typeface="Noto Sans" charset="0"/>
                <a:ea typeface="Noto Sans" charset="0"/>
                <a:cs typeface="Noto Sans" charset="0"/>
              </a:rPr>
              <a:t>L’effet multiplicateur généré par l’association des interventions relatives à la santé et aux services WASH pourrait être substantiel</a:t>
            </a:r>
            <a:r>
              <a:rPr lang="fr-FR" sz="1400" dirty="0">
                <a:solidFill>
                  <a:srgbClr val="293B45"/>
                </a:solidFill>
                <a:latin typeface="Noto Sans" charset="0"/>
                <a:ea typeface="Noto Sans" charset="0"/>
                <a:cs typeface="Noto Sans" charset="0"/>
              </a:rPr>
              <a:t>. Par exemple, la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 intégrée à la promotion de l’hygiène (une approche actuellement mise à l’essai au Népal pourrait conduire à une réduction </a:t>
            </a:r>
            <a:r>
              <a:rPr lang="fr-FR" sz="1400" b="1" dirty="0">
                <a:solidFill>
                  <a:srgbClr val="293B45"/>
                </a:solidFill>
                <a:latin typeface="Noto Sans" charset="0"/>
                <a:ea typeface="Noto Sans" charset="0"/>
                <a:cs typeface="Noto Sans" charset="0"/>
              </a:rPr>
              <a:t>presque deux fois supérieure</a:t>
            </a:r>
            <a:r>
              <a:rPr lang="fr-FR" sz="1400" dirty="0">
                <a:solidFill>
                  <a:srgbClr val="293B45"/>
                </a:solidFill>
                <a:latin typeface="Noto Sans" charset="0"/>
                <a:ea typeface="Noto Sans" charset="0"/>
                <a:cs typeface="Noto Sans" charset="0"/>
              </a:rPr>
              <a:t> de la morbidité de l’enfant et presque cinq fois supérieure de la mortalité par rapport à la seule vaccination anti-</a:t>
            </a:r>
            <a:r>
              <a:rPr lang="fr-FR" sz="1400" dirty="0" err="1">
                <a:solidFill>
                  <a:srgbClr val="293B45"/>
                </a:solidFill>
                <a:latin typeface="Noto Sans" charset="0"/>
                <a:ea typeface="Noto Sans" charset="0"/>
                <a:cs typeface="Noto Sans" charset="0"/>
              </a:rPr>
              <a:t>rotavirus</a:t>
            </a:r>
            <a:r>
              <a:rPr lang="fr-FR" sz="1400" dirty="0">
                <a:solidFill>
                  <a:srgbClr val="293B45"/>
                </a:solidFill>
                <a:latin typeface="Noto Sans" charset="0"/>
                <a:ea typeface="Noto Sans" charset="0"/>
                <a:cs typeface="Noto Sans" charset="0"/>
              </a:rPr>
              <a:t>.</a:t>
            </a:r>
          </a:p>
        </p:txBody>
      </p:sp>
      <p:sp>
        <p:nvSpPr>
          <p:cNvPr id="9" name="Rectangle 8"/>
          <p:cNvSpPr/>
          <p:nvPr/>
        </p:nvSpPr>
        <p:spPr>
          <a:xfrm>
            <a:off x="2323069" y="4226376"/>
            <a:ext cx="7282247" cy="738664"/>
          </a:xfrm>
          <a:prstGeom prst="rect">
            <a:avLst/>
          </a:prstGeom>
        </p:spPr>
        <p:txBody>
          <a:bodyPr wrap="square">
            <a:spAutoFit/>
          </a:bodyPr>
          <a:lstStyle/>
          <a:p>
            <a:r>
              <a:rPr lang="fr-FR" sz="1400" dirty="0">
                <a:solidFill>
                  <a:srgbClr val="293B45"/>
                </a:solidFill>
                <a:latin typeface="Noto Sans" charset="0"/>
                <a:ea typeface="Noto Sans" charset="0"/>
                <a:cs typeface="Noto Sans" charset="0"/>
              </a:rPr>
              <a:t>Une amélioration simultanée des accès aux services WASH et aux soins de santé semble </a:t>
            </a:r>
            <a:r>
              <a:rPr lang="fr-FR" sz="1400" b="1" dirty="0">
                <a:solidFill>
                  <a:srgbClr val="293B45"/>
                </a:solidFill>
                <a:latin typeface="Noto Sans" charset="0"/>
                <a:ea typeface="Noto Sans" charset="0"/>
                <a:cs typeface="Noto Sans" charset="0"/>
              </a:rPr>
              <a:t>réduire de moitié la probabilité de souffrir d’un retard de croissance</a:t>
            </a:r>
            <a:r>
              <a:rPr lang="fr-FR" sz="1400" dirty="0">
                <a:solidFill>
                  <a:srgbClr val="293B45"/>
                </a:solidFill>
                <a:latin typeface="Noto Sans" charset="0"/>
                <a:ea typeface="Noto Sans" charset="0"/>
                <a:cs typeface="Noto Sans" charset="0"/>
              </a:rPr>
              <a:t> par rapport au seul accès aux services WASH.</a:t>
            </a:r>
          </a:p>
        </p:txBody>
      </p:sp>
      <p:grpSp>
        <p:nvGrpSpPr>
          <p:cNvPr id="7" name="Group 6"/>
          <p:cNvGrpSpPr/>
          <p:nvPr/>
        </p:nvGrpSpPr>
        <p:grpSpPr>
          <a:xfrm>
            <a:off x="9783774" y="2786398"/>
            <a:ext cx="2193078" cy="2193076"/>
            <a:chOff x="9701604" y="3140841"/>
            <a:chExt cx="3072709" cy="3072709"/>
          </a:xfrm>
        </p:grpSpPr>
        <p:sp>
          <p:nvSpPr>
            <p:cNvPr id="14" name="Oval 13"/>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6" name="Group 5"/>
          <p:cNvGrpSpPr/>
          <p:nvPr/>
        </p:nvGrpSpPr>
        <p:grpSpPr>
          <a:xfrm>
            <a:off x="9796474" y="830680"/>
            <a:ext cx="2193078" cy="2298502"/>
            <a:chOff x="10257106" y="682041"/>
            <a:chExt cx="3072709" cy="3220420"/>
          </a:xfrm>
        </p:grpSpPr>
        <p:sp>
          <p:nvSpPr>
            <p:cNvPr id="4" name="Oval 3"/>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16" name="Group 15"/>
          <p:cNvGrpSpPr/>
          <p:nvPr/>
        </p:nvGrpSpPr>
        <p:grpSpPr>
          <a:xfrm>
            <a:off x="0" y="478272"/>
            <a:ext cx="2240700" cy="449678"/>
            <a:chOff x="-5" y="457202"/>
            <a:chExt cx="2240700" cy="449678"/>
          </a:xfrm>
        </p:grpSpPr>
        <p:sp>
          <p:nvSpPr>
            <p:cNvPr id="18" name="Round Same Side Corner Rectangle 17"/>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4628514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5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0-#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323072" y="1373893"/>
            <a:ext cx="6793496" cy="1077218"/>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Mieux cibler conjointement </a:t>
            </a:r>
            <a:r>
              <a:rPr lang="fr-FR" sz="1600" b="1" dirty="0">
                <a:solidFill>
                  <a:srgbClr val="293B45"/>
                </a:solidFill>
                <a:latin typeface="Noto Sans" charset="0"/>
                <a:ea typeface="Noto Sans" charset="0"/>
                <a:cs typeface="Noto Sans" charset="0"/>
              </a:rPr>
              <a:t>les communautés et les zones géographiques aux vulnérabilités multiples </a:t>
            </a:r>
            <a:r>
              <a:rPr lang="fr-FR" sz="1600" dirty="0">
                <a:solidFill>
                  <a:srgbClr val="293B45"/>
                </a:solidFill>
                <a:latin typeface="Noto Sans" charset="0"/>
                <a:ea typeface="Noto Sans" charset="0"/>
                <a:cs typeface="Noto Sans" charset="0"/>
              </a:rPr>
              <a:t>dans la mise en œuvre des interventions relatives à la santé, à la nutrition et aux services WASH. </a:t>
            </a:r>
          </a:p>
        </p:txBody>
      </p:sp>
      <p:sp>
        <p:nvSpPr>
          <p:cNvPr id="8" name="Rectangle 7"/>
          <p:cNvSpPr/>
          <p:nvPr/>
        </p:nvSpPr>
        <p:spPr>
          <a:xfrm>
            <a:off x="2323071" y="2493809"/>
            <a:ext cx="6928022" cy="1323439"/>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Des données probantes de la Banque mondiale en Indonésie et au Mozambique montrent que les enfants sont plus susceptibles de souffrir d’un retard de croissance ou de mourir des suites de la diarrhée lorsqu’ils sont exposés à de </a:t>
            </a:r>
            <a:r>
              <a:rPr lang="fr-FR" sz="1600" b="1" dirty="0">
                <a:solidFill>
                  <a:srgbClr val="293B45"/>
                </a:solidFill>
                <a:latin typeface="Noto Sans" charset="0"/>
                <a:ea typeface="Noto Sans" charset="0"/>
                <a:cs typeface="Noto Sans" charset="0"/>
              </a:rPr>
              <a:t>multiples facteurs d’exposition et de sensibilité.</a:t>
            </a:r>
          </a:p>
        </p:txBody>
      </p:sp>
      <p:sp>
        <p:nvSpPr>
          <p:cNvPr id="9" name="Rectangle 8"/>
          <p:cNvSpPr/>
          <p:nvPr/>
        </p:nvSpPr>
        <p:spPr>
          <a:xfrm>
            <a:off x="2323070" y="3890724"/>
            <a:ext cx="5832390" cy="830997"/>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La Banque appelle instamment les décideurs politiques à </a:t>
            </a:r>
            <a:r>
              <a:rPr lang="fr-FR" sz="1600" b="1" dirty="0">
                <a:solidFill>
                  <a:srgbClr val="293B45"/>
                </a:solidFill>
                <a:latin typeface="Noto Sans" charset="0"/>
                <a:ea typeface="Noto Sans" charset="0"/>
                <a:cs typeface="Noto Sans" charset="0"/>
              </a:rPr>
              <a:t>recourir à la cartographie </a:t>
            </a:r>
            <a:r>
              <a:rPr lang="fr-FR" sz="1600" b="1" dirty="0" err="1">
                <a:solidFill>
                  <a:srgbClr val="293B45"/>
                </a:solidFill>
                <a:latin typeface="Noto Sans" charset="0"/>
                <a:ea typeface="Noto Sans" charset="0"/>
                <a:cs typeface="Noto Sans" charset="0"/>
              </a:rPr>
              <a:t>géospatiale</a:t>
            </a:r>
            <a:r>
              <a:rPr lang="fr-FR" sz="1600" dirty="0">
                <a:solidFill>
                  <a:srgbClr val="293B45"/>
                </a:solidFill>
                <a:latin typeface="Noto Sans" charset="0"/>
                <a:ea typeface="Noto Sans" charset="0"/>
                <a:cs typeface="Noto Sans" charset="0"/>
              </a:rPr>
              <a:t> pour hiérarchiser et cibler les interventions.</a:t>
            </a:r>
          </a:p>
        </p:txBody>
      </p:sp>
      <p:sp>
        <p:nvSpPr>
          <p:cNvPr id="14" name="Title 1"/>
          <p:cNvSpPr txBox="1">
            <a:spLocks/>
          </p:cNvSpPr>
          <p:nvPr/>
        </p:nvSpPr>
        <p:spPr>
          <a:xfrm>
            <a:off x="232307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La </a:t>
            </a:r>
            <a:r>
              <a:rPr lang="fr-FR" sz="1800" b="1" dirty="0" err="1">
                <a:solidFill>
                  <a:srgbClr val="293B45"/>
                </a:solidFill>
                <a:latin typeface="Noto Sans" charset="0"/>
                <a:ea typeface="Noto Sans" charset="0"/>
                <a:cs typeface="Noto Sans" charset="0"/>
              </a:rPr>
              <a:t>colocalisation</a:t>
            </a:r>
            <a:r>
              <a:rPr lang="fr-FR" sz="1800" b="1" dirty="0">
                <a:solidFill>
                  <a:srgbClr val="293B45"/>
                </a:solidFill>
                <a:latin typeface="Noto Sans" charset="0"/>
                <a:ea typeface="Noto Sans" charset="0"/>
                <a:cs typeface="Noto Sans" charset="0"/>
              </a:rPr>
              <a:t> comme point d’entrée</a:t>
            </a:r>
            <a:endParaRPr lang="en-GB" sz="1800" b="1" dirty="0">
              <a:solidFill>
                <a:srgbClr val="293B45"/>
              </a:solidFill>
              <a:latin typeface="Noto Sans" charset="0"/>
              <a:ea typeface="Noto Sans" charset="0"/>
              <a:cs typeface="Noto Sans" charset="0"/>
            </a:endParaRPr>
          </a:p>
        </p:txBody>
      </p:sp>
      <p:grpSp>
        <p:nvGrpSpPr>
          <p:cNvPr id="10" name="Group 9"/>
          <p:cNvGrpSpPr/>
          <p:nvPr/>
        </p:nvGrpSpPr>
        <p:grpSpPr>
          <a:xfrm>
            <a:off x="0" y="478272"/>
            <a:ext cx="2240700" cy="449678"/>
            <a:chOff x="-5" y="457202"/>
            <a:chExt cx="2240700" cy="449678"/>
          </a:xfrm>
        </p:grpSpPr>
        <p:sp>
          <p:nvSpPr>
            <p:cNvPr id="13" name="Round Same Side Corner Rectangle 12"/>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20348375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10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35714"/>
            <a:ext cx="10515600" cy="1325563"/>
          </a:xfrm>
        </p:spPr>
        <p:txBody>
          <a:bodyPr>
            <a:normAutofit/>
          </a:bodyPr>
          <a:lstStyle/>
          <a:p>
            <a:r>
              <a:rPr lang="fr-FR" sz="1800" b="1" dirty="0">
                <a:solidFill>
                  <a:srgbClr val="293B45"/>
                </a:solidFill>
                <a:latin typeface="Noto Sans" charset="0"/>
                <a:ea typeface="Noto Sans" charset="0"/>
                <a:cs typeface="Noto Sans" charset="0"/>
              </a:rPr>
              <a:t>Lutter contre la sous-nutrition grâce à l’intégration</a:t>
            </a:r>
            <a:endParaRPr lang="en-GB" sz="1800" b="1" dirty="0">
              <a:solidFill>
                <a:srgbClr val="293B45"/>
              </a:solidFill>
              <a:latin typeface="Noto Sans" charset="0"/>
              <a:ea typeface="Noto Sans" charset="0"/>
              <a:cs typeface="Noto Sans" charset="0"/>
            </a:endParaRPr>
          </a:p>
        </p:txBody>
      </p:sp>
      <p:grpSp>
        <p:nvGrpSpPr>
          <p:cNvPr id="51" name="Group 50"/>
          <p:cNvGrpSpPr/>
          <p:nvPr/>
        </p:nvGrpSpPr>
        <p:grpSpPr>
          <a:xfrm>
            <a:off x="6393644" y="1078495"/>
            <a:ext cx="2595364" cy="2654561"/>
            <a:chOff x="5745944" y="1078495"/>
            <a:chExt cx="2595364" cy="2654561"/>
          </a:xfrm>
        </p:grpSpPr>
        <p:grpSp>
          <p:nvGrpSpPr>
            <p:cNvPr id="39" name="Group 38"/>
            <p:cNvGrpSpPr/>
            <p:nvPr/>
          </p:nvGrpSpPr>
          <p:grpSpPr>
            <a:xfrm>
              <a:off x="5745944" y="1078495"/>
              <a:ext cx="2595364" cy="2654561"/>
              <a:chOff x="5745944" y="1078495"/>
              <a:chExt cx="2595364" cy="2654561"/>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5944" y="1078495"/>
                <a:ext cx="2595364" cy="2654561"/>
              </a:xfrm>
              <a:prstGeom prst="rect">
                <a:avLst/>
              </a:prstGeom>
            </p:spPr>
          </p:pic>
          <p:sp>
            <p:nvSpPr>
              <p:cNvPr id="35" name="Rectangle 34"/>
              <p:cNvSpPr/>
              <p:nvPr/>
            </p:nvSpPr>
            <p:spPr>
              <a:xfrm>
                <a:off x="6507546" y="1995427"/>
                <a:ext cx="1374549" cy="954107"/>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Donner la priorité aux bébés et aux mères</a:t>
                </a:r>
              </a:p>
            </p:txBody>
          </p:sp>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5207" y="1455783"/>
              <a:ext cx="711833" cy="1936507"/>
            </a:xfrm>
            <a:prstGeom prst="rect">
              <a:avLst/>
            </a:prstGeom>
          </p:spPr>
        </p:pic>
      </p:grpSp>
      <p:grpSp>
        <p:nvGrpSpPr>
          <p:cNvPr id="50" name="Group 49"/>
          <p:cNvGrpSpPr/>
          <p:nvPr/>
        </p:nvGrpSpPr>
        <p:grpSpPr>
          <a:xfrm>
            <a:off x="3734737" y="1088889"/>
            <a:ext cx="2598480" cy="2654561"/>
            <a:chOff x="3087037" y="1088889"/>
            <a:chExt cx="2598480" cy="2654561"/>
          </a:xfrm>
        </p:grpSpPr>
        <p:grpSp>
          <p:nvGrpSpPr>
            <p:cNvPr id="40" name="Group 39"/>
            <p:cNvGrpSpPr/>
            <p:nvPr/>
          </p:nvGrpSpPr>
          <p:grpSpPr>
            <a:xfrm>
              <a:off x="3087037" y="1088889"/>
              <a:ext cx="2598480" cy="2654561"/>
              <a:chOff x="3087037" y="1088889"/>
              <a:chExt cx="2598480" cy="2654561"/>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7037" y="1088889"/>
                <a:ext cx="2598480" cy="2654561"/>
              </a:xfrm>
              <a:prstGeom prst="rect">
                <a:avLst/>
              </a:prstGeom>
            </p:spPr>
          </p:pic>
          <p:sp>
            <p:nvSpPr>
              <p:cNvPr id="34" name="Rectangle 33"/>
              <p:cNvSpPr/>
              <p:nvPr/>
            </p:nvSpPr>
            <p:spPr>
              <a:xfrm>
                <a:off x="3433027" y="2457981"/>
                <a:ext cx="1864168" cy="738664"/>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Mettre en place un environnement propice robuste</a:t>
                </a:r>
              </a:p>
            </p:txBody>
          </p:sp>
        </p:grpSp>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l="702" t="-135" r="22927" b="135"/>
            <a:stretch/>
          </p:blipFill>
          <p:spPr>
            <a:xfrm rot="712231">
              <a:off x="4625923" y="1516378"/>
              <a:ext cx="1030012" cy="1474671"/>
            </a:xfrm>
            <a:prstGeom prst="rect">
              <a:avLst/>
            </a:prstGeom>
          </p:spPr>
        </p:pic>
      </p:grpSp>
      <p:grpSp>
        <p:nvGrpSpPr>
          <p:cNvPr id="53" name="Group 52"/>
          <p:cNvGrpSpPr/>
          <p:nvPr/>
        </p:nvGrpSpPr>
        <p:grpSpPr>
          <a:xfrm>
            <a:off x="4679197" y="3841397"/>
            <a:ext cx="3386747" cy="2651445"/>
            <a:chOff x="4031497" y="3997231"/>
            <a:chExt cx="3386747" cy="2651445"/>
          </a:xfrm>
        </p:grpSpPr>
        <p:grpSp>
          <p:nvGrpSpPr>
            <p:cNvPr id="42" name="Group 41"/>
            <p:cNvGrpSpPr/>
            <p:nvPr/>
          </p:nvGrpSpPr>
          <p:grpSpPr>
            <a:xfrm>
              <a:off x="4031497" y="3997231"/>
              <a:ext cx="3386747" cy="2651445"/>
              <a:chOff x="4031497" y="3997231"/>
              <a:chExt cx="3386747" cy="2651445"/>
            </a:xfrm>
          </p:grpSpPr>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1497" y="3997231"/>
                <a:ext cx="3386747" cy="2651445"/>
              </a:xfrm>
              <a:prstGeom prst="rect">
                <a:avLst/>
              </a:prstGeom>
            </p:spPr>
          </p:pic>
          <p:sp>
            <p:nvSpPr>
              <p:cNvPr id="38" name="Rectangle 37"/>
              <p:cNvSpPr/>
              <p:nvPr/>
            </p:nvSpPr>
            <p:spPr>
              <a:xfrm>
                <a:off x="4495108" y="5383399"/>
                <a:ext cx="2459524" cy="1169551"/>
              </a:xfrm>
              <a:prstGeom prst="rect">
                <a:avLst/>
              </a:prstGeom>
            </p:spPr>
            <p:txBody>
              <a:bodyPr wrap="square">
                <a:spAutoFit/>
              </a:bodyPr>
              <a:lstStyle/>
              <a:p>
                <a:pPr lvl="0" algn="ctr">
                  <a:spcBef>
                    <a:spcPts val="1001"/>
                  </a:spcBef>
                </a:pPr>
                <a:r>
                  <a:rPr lang="fr-FR" sz="1400" b="1" dirty="0">
                    <a:solidFill>
                      <a:srgbClr val="293B45"/>
                    </a:solidFill>
                    <a:latin typeface="Noto Sans" charset="0"/>
                    <a:ea typeface="Noto Sans" charset="0"/>
                    <a:cs typeface="Noto Sans" charset="0"/>
                  </a:rPr>
                  <a:t>S’assurer que tous les centres de santé et toutes les écoles disposent </a:t>
                </a:r>
                <a:r>
                  <a:rPr lang="fr-FR" sz="1400" b="1" dirty="0" smtClean="0">
                    <a:solidFill>
                      <a:srgbClr val="293B45"/>
                    </a:solidFill>
                    <a:latin typeface="Noto Sans" charset="0"/>
                    <a:ea typeface="Noto Sans" charset="0"/>
                    <a:cs typeface="Noto Sans" charset="0"/>
                  </a:rPr>
                  <a:t>d’installations </a:t>
                </a:r>
                <a:r>
                  <a:rPr lang="fr-FR" sz="1400" b="1" dirty="0">
                    <a:solidFill>
                      <a:srgbClr val="293B45"/>
                    </a:solidFill>
                    <a:latin typeface="Noto Sans" charset="0"/>
                    <a:ea typeface="Noto Sans" charset="0"/>
                    <a:cs typeface="Noto Sans" charset="0"/>
                  </a:rPr>
                  <a:t>WASH</a:t>
                </a:r>
              </a:p>
            </p:txBody>
          </p:sp>
        </p:grpSp>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8759" y="4415174"/>
              <a:ext cx="1328685" cy="929571"/>
            </a:xfrm>
            <a:prstGeom prst="rect">
              <a:avLst/>
            </a:prstGeom>
          </p:spPr>
        </p:pic>
      </p:grpSp>
      <p:grpSp>
        <p:nvGrpSpPr>
          <p:cNvPr id="49" name="Group 48"/>
          <p:cNvGrpSpPr/>
          <p:nvPr/>
        </p:nvGrpSpPr>
        <p:grpSpPr>
          <a:xfrm>
            <a:off x="3569570" y="3235299"/>
            <a:ext cx="2765849" cy="2592247"/>
            <a:chOff x="2921870" y="3235299"/>
            <a:chExt cx="2765849" cy="2592247"/>
          </a:xfrm>
        </p:grpSpPr>
        <p:grpSp>
          <p:nvGrpSpPr>
            <p:cNvPr id="41" name="Group 40"/>
            <p:cNvGrpSpPr/>
            <p:nvPr/>
          </p:nvGrpSpPr>
          <p:grpSpPr>
            <a:xfrm>
              <a:off x="3042504" y="3235299"/>
              <a:ext cx="2645215" cy="2592247"/>
              <a:chOff x="3042504" y="3235299"/>
              <a:chExt cx="2645215" cy="2592247"/>
            </a:xfrm>
          </p:grpSpPr>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2504" y="3235299"/>
                <a:ext cx="2645215" cy="2592247"/>
              </a:xfrm>
              <a:prstGeom prst="rect">
                <a:avLst/>
              </a:prstGeom>
            </p:spPr>
          </p:pic>
          <p:sp>
            <p:nvSpPr>
              <p:cNvPr id="36" name="Rectangle 35"/>
              <p:cNvSpPr/>
              <p:nvPr/>
            </p:nvSpPr>
            <p:spPr>
              <a:xfrm>
                <a:off x="3202130" y="3691536"/>
                <a:ext cx="1968074" cy="738664"/>
              </a:xfrm>
              <a:prstGeom prst="rect">
                <a:avLst/>
              </a:prstGeom>
            </p:spPr>
            <p:txBody>
              <a:bodyPr wrap="square">
                <a:spAutoFit/>
              </a:bodyPr>
              <a:lstStyle/>
              <a:p>
                <a:pPr lvl="0">
                  <a:spcBef>
                    <a:spcPts val="1001"/>
                  </a:spcBef>
                </a:pPr>
                <a:r>
                  <a:rPr lang="fr-FR" sz="1400" b="1" dirty="0">
                    <a:solidFill>
                      <a:srgbClr val="293B45"/>
                    </a:solidFill>
                    <a:latin typeface="Noto Sans" charset="0"/>
                    <a:ea typeface="Noto Sans" charset="0"/>
                    <a:cs typeface="Noto Sans" charset="0"/>
                  </a:rPr>
                  <a:t>Promouvoir </a:t>
                </a:r>
                <a:r>
                  <a:rPr lang="fr-FR" sz="1400" b="1" dirty="0" smtClean="0">
                    <a:solidFill>
                      <a:srgbClr val="293B45"/>
                    </a:solidFill>
                    <a:latin typeface="Noto Sans" charset="0"/>
                    <a:ea typeface="Noto Sans" charset="0"/>
                    <a:cs typeface="Noto Sans" charset="0"/>
                  </a:rPr>
                  <a:t>des </a:t>
                </a:r>
                <a:r>
                  <a:rPr lang="fr-FR" sz="1400" b="1" dirty="0">
                    <a:solidFill>
                      <a:srgbClr val="293B45"/>
                    </a:solidFill>
                    <a:latin typeface="Noto Sans" charset="0"/>
                    <a:ea typeface="Noto Sans" charset="0"/>
                    <a:cs typeface="Noto Sans" charset="0"/>
                  </a:rPr>
                  <a:t>pratiques </a:t>
                </a:r>
                <a:r>
                  <a:rPr lang="fr-FR" sz="1400" b="1" dirty="0" smtClean="0">
                    <a:solidFill>
                      <a:srgbClr val="293B45"/>
                    </a:solidFill>
                    <a:latin typeface="Noto Sans" charset="0"/>
                    <a:ea typeface="Noto Sans" charset="0"/>
                    <a:cs typeface="Noto Sans" charset="0"/>
                  </a:rPr>
                  <a:t>d’hygiène complètes</a:t>
                </a:r>
                <a:endParaRPr lang="fr-FR" sz="1400" b="1" dirty="0">
                  <a:solidFill>
                    <a:srgbClr val="293B45"/>
                  </a:solidFill>
                  <a:latin typeface="Noto Sans" charset="0"/>
                  <a:ea typeface="Noto Sans" charset="0"/>
                  <a:cs typeface="Noto Sans" charset="0"/>
                </a:endParaRPr>
              </a:p>
            </p:txBody>
          </p:sp>
        </p:grpSp>
        <p:pic>
          <p:nvPicPr>
            <p:cNvPr id="46" name="Picture 45"/>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89862" l="9920" r="93920"/>
                      </a14:imgEffect>
                    </a14:imgLayer>
                  </a14:imgProps>
                </a:ext>
                <a:ext uri="{28A0092B-C50C-407E-A947-70E740481C1C}">
                  <a14:useLocalDpi xmlns:a14="http://schemas.microsoft.com/office/drawing/2010/main" val="0"/>
                </a:ext>
              </a:extLst>
            </a:blip>
            <a:srcRect t="12777"/>
            <a:stretch/>
          </p:blipFill>
          <p:spPr>
            <a:xfrm>
              <a:off x="2921870" y="4546274"/>
              <a:ext cx="1768591" cy="1071198"/>
            </a:xfrm>
            <a:prstGeom prst="rect">
              <a:avLst/>
            </a:prstGeom>
          </p:spPr>
        </p:pic>
      </p:grpSp>
      <p:grpSp>
        <p:nvGrpSpPr>
          <p:cNvPr id="52" name="Group 51"/>
          <p:cNvGrpSpPr/>
          <p:nvPr/>
        </p:nvGrpSpPr>
        <p:grpSpPr>
          <a:xfrm>
            <a:off x="6393357" y="3224905"/>
            <a:ext cx="2663908" cy="2592247"/>
            <a:chOff x="5745657" y="3224905"/>
            <a:chExt cx="2663908" cy="2592247"/>
          </a:xfrm>
        </p:grpSpPr>
        <p:grpSp>
          <p:nvGrpSpPr>
            <p:cNvPr id="43" name="Group 42"/>
            <p:cNvGrpSpPr/>
            <p:nvPr/>
          </p:nvGrpSpPr>
          <p:grpSpPr>
            <a:xfrm>
              <a:off x="5745657" y="3224905"/>
              <a:ext cx="2663908" cy="2592247"/>
              <a:chOff x="5745657" y="3224905"/>
              <a:chExt cx="2663908" cy="2592247"/>
            </a:xfrm>
          </p:grpSpPr>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45657" y="3224905"/>
                <a:ext cx="2663908" cy="2592247"/>
              </a:xfrm>
              <a:prstGeom prst="rect">
                <a:avLst/>
              </a:prstGeom>
            </p:spPr>
          </p:pic>
          <p:sp>
            <p:nvSpPr>
              <p:cNvPr id="37" name="Rectangle 36"/>
              <p:cNvSpPr/>
              <p:nvPr/>
            </p:nvSpPr>
            <p:spPr>
              <a:xfrm>
                <a:off x="6026525" y="3461865"/>
                <a:ext cx="2285094" cy="954107"/>
              </a:xfrm>
              <a:prstGeom prst="rect">
                <a:avLst/>
              </a:prstGeom>
            </p:spPr>
            <p:txBody>
              <a:bodyPr wrap="square">
                <a:spAutoFit/>
              </a:bodyPr>
              <a:lstStyle/>
              <a:p>
                <a:pPr lvl="0" algn="r">
                  <a:spcBef>
                    <a:spcPts val="1001"/>
                  </a:spcBef>
                </a:pPr>
                <a:r>
                  <a:rPr lang="fr-FR" sz="1400" b="1" dirty="0">
                    <a:solidFill>
                      <a:srgbClr val="293B45"/>
                    </a:solidFill>
                    <a:latin typeface="Noto Sans" charset="0"/>
                    <a:ea typeface="Noto Sans" charset="0"/>
                    <a:cs typeface="Noto Sans" charset="0"/>
                  </a:rPr>
                  <a:t>Mener des interventions </a:t>
                </a:r>
                <a:r>
                  <a:rPr lang="fr-FR" sz="1400" b="1">
                    <a:solidFill>
                      <a:srgbClr val="293B45"/>
                    </a:solidFill>
                    <a:latin typeface="Noto Sans" charset="0"/>
                    <a:ea typeface="Noto Sans" charset="0"/>
                    <a:cs typeface="Noto Sans" charset="0"/>
                  </a:rPr>
                  <a:t>dans </a:t>
                </a:r>
                <a:r>
                  <a:rPr lang="fr-FR" sz="1400" b="1" smtClean="0">
                    <a:solidFill>
                      <a:srgbClr val="293B45"/>
                    </a:solidFill>
                    <a:latin typeface="Noto Sans" charset="0"/>
                    <a:ea typeface="Noto Sans" charset="0"/>
                    <a:cs typeface="Noto Sans" charset="0"/>
                  </a:rPr>
                  <a:t/>
                </a:r>
                <a:br>
                  <a:rPr lang="fr-FR" sz="1400" b="1" smtClean="0">
                    <a:solidFill>
                      <a:srgbClr val="293B45"/>
                    </a:solidFill>
                    <a:latin typeface="Noto Sans" charset="0"/>
                    <a:ea typeface="Noto Sans" charset="0"/>
                    <a:cs typeface="Noto Sans" charset="0"/>
                  </a:rPr>
                </a:br>
                <a:r>
                  <a:rPr lang="fr-FR" sz="1400" b="1" smtClean="0">
                    <a:solidFill>
                      <a:srgbClr val="293B45"/>
                    </a:solidFill>
                    <a:latin typeface="Noto Sans" charset="0"/>
                    <a:ea typeface="Noto Sans" charset="0"/>
                    <a:cs typeface="Noto Sans" charset="0"/>
                  </a:rPr>
                  <a:t>les </a:t>
                </a:r>
                <a:r>
                  <a:rPr lang="fr-FR" sz="1400" b="1" dirty="0">
                    <a:solidFill>
                      <a:srgbClr val="293B45"/>
                    </a:solidFill>
                    <a:latin typeface="Noto Sans" charset="0"/>
                    <a:ea typeface="Noto Sans" charset="0"/>
                    <a:cs typeface="Noto Sans" charset="0"/>
                  </a:rPr>
                  <a:t>mêmes zones géographiques</a:t>
                </a:r>
              </a:p>
            </p:txBody>
          </p:sp>
        </p:grpSp>
        <p:pic>
          <p:nvPicPr>
            <p:cNvPr id="47" name="Picture 46"/>
            <p:cNvPicPr>
              <a:picLocks noChangeAspect="1"/>
            </p:cNvPicPr>
            <p:nvPr/>
          </p:nvPicPr>
          <p:blipFill rotWithShape="1">
            <a:blip r:embed="rId14">
              <a:extLst>
                <a:ext uri="{28A0092B-C50C-407E-A947-70E740481C1C}">
                  <a14:useLocalDpi xmlns:a14="http://schemas.microsoft.com/office/drawing/2010/main" val="0"/>
                </a:ext>
              </a:extLst>
            </a:blip>
            <a:srcRect r="16009"/>
            <a:stretch/>
          </p:blipFill>
          <p:spPr>
            <a:xfrm>
              <a:off x="6954632" y="4448755"/>
              <a:ext cx="1011316" cy="677294"/>
            </a:xfrm>
            <a:prstGeom prst="rect">
              <a:avLst/>
            </a:prstGeom>
          </p:spPr>
        </p:pic>
      </p:grpSp>
      <p:grpSp>
        <p:nvGrpSpPr>
          <p:cNvPr id="48" name="Group 47"/>
          <p:cNvGrpSpPr/>
          <p:nvPr/>
        </p:nvGrpSpPr>
        <p:grpSpPr>
          <a:xfrm>
            <a:off x="0" y="478272"/>
            <a:ext cx="2240700" cy="449678"/>
            <a:chOff x="-5" y="457202"/>
            <a:chExt cx="2240700" cy="449678"/>
          </a:xfrm>
        </p:grpSpPr>
        <p:sp>
          <p:nvSpPr>
            <p:cNvPr id="54" name="Round Same Side Corner Rectangle 5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rotWithShape="1">
            <a:blip r:embed="rId15">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6376081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14:bounceEnd="50000">
                                          <p:cBhvr additive="base">
                                            <p:cTn id="7" dur="1000" fill="hold"/>
                                            <p:tgtEl>
                                              <p:spTgt spid="4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14:presetBounceEnd="50000">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14:bounceEnd="50000">
                                          <p:cBhvr additive="base">
                                            <p:cTn id="13" dur="1000" fill="hold"/>
                                            <p:tgtEl>
                                              <p:spTgt spid="50"/>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14:presetBounceEnd="50000">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14:bounceEnd="50000">
                                          <p:cBhvr additive="base">
                                            <p:cTn id="19" dur="1000" fill="hold"/>
                                            <p:tgtEl>
                                              <p:spTgt spid="51"/>
                                            </p:tgtEl>
                                            <p:attrNameLst>
                                              <p:attrName>ppt_x</p:attrName>
                                            </p:attrNameLst>
                                          </p:cBhvr>
                                          <p:tavLst>
                                            <p:tav tm="0">
                                              <p:val>
                                                <p:strVal val="1+#ppt_w/2"/>
                                              </p:val>
                                            </p:tav>
                                            <p:tav tm="100000">
                                              <p:val>
                                                <p:strVal val="#ppt_x"/>
                                              </p:val>
                                            </p:tav>
                                          </p:tavLst>
                                        </p:anim>
                                        <p:anim calcmode="lin" valueType="num" p14:bounceEnd="50000">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50000">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14:bounceEnd="50000">
                                          <p:cBhvr additive="base">
                                            <p:cTn id="25" dur="1000" fill="hold"/>
                                            <p:tgtEl>
                                              <p:spTgt spid="52"/>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14:presetBounceEnd="50000">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14:bounceEnd="50000">
                                          <p:cBhvr additive="base">
                                            <p:cTn id="31" dur="1000" fill="hold"/>
                                            <p:tgtEl>
                                              <p:spTgt spid="53"/>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14:presetBounceEnd="50000">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14:bounceEnd="50000">
                                          <p:cBhvr additive="base">
                                            <p:cTn id="37" dur="1000" fill="hold"/>
                                            <p:tgtEl>
                                              <p:spTgt spid="49"/>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0-#ppt_w/2"/>
                                              </p:val>
                                            </p:tav>
                                            <p:tav tm="100000">
                                              <p:val>
                                                <p:strVal val="#ppt_x"/>
                                              </p:val>
                                            </p:tav>
                                          </p:tavLst>
                                        </p:anim>
                                        <p:anim calcmode="lin" valueType="num">
                                          <p:cBhvr additive="base">
                                            <p:cTn id="14"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1000" fill="hold"/>
                                            <p:tgtEl>
                                              <p:spTgt spid="52"/>
                                            </p:tgtEl>
                                            <p:attrNameLst>
                                              <p:attrName>ppt_x</p:attrName>
                                            </p:attrNameLst>
                                          </p:cBhvr>
                                          <p:tavLst>
                                            <p:tav tm="0">
                                              <p:val>
                                                <p:strVal val="1+#ppt_w/2"/>
                                              </p:val>
                                            </p:tav>
                                            <p:tav tm="100000">
                                              <p:val>
                                                <p:strVal val="#ppt_x"/>
                                              </p:val>
                                            </p:tav>
                                          </p:tavLst>
                                        </p:anim>
                                        <p:anim calcmode="lin" valueType="num">
                                          <p:cBhvr additive="base">
                                            <p:cTn id="2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1000" fill="hold"/>
                                            <p:tgtEl>
                                              <p:spTgt spid="53"/>
                                            </p:tgtEl>
                                            <p:attrNameLst>
                                              <p:attrName>ppt_x</p:attrName>
                                            </p:attrNameLst>
                                          </p:cBhvr>
                                          <p:tavLst>
                                            <p:tav tm="0">
                                              <p:val>
                                                <p:strVal val="#ppt_x"/>
                                              </p:val>
                                            </p:tav>
                                            <p:tav tm="100000">
                                              <p:val>
                                                <p:strVal val="#ppt_x"/>
                                              </p:val>
                                            </p:tav>
                                          </p:tavLst>
                                        </p:anim>
                                        <p:anim calcmode="lin" valueType="num">
                                          <p:cBhvr additive="base">
                                            <p:cTn id="32"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1000" fill="hold"/>
                                            <p:tgtEl>
                                              <p:spTgt spid="49"/>
                                            </p:tgtEl>
                                            <p:attrNameLst>
                                              <p:attrName>ppt_x</p:attrName>
                                            </p:attrNameLst>
                                          </p:cBhvr>
                                          <p:tavLst>
                                            <p:tav tm="0">
                                              <p:val>
                                                <p:strVal val="0-#ppt_w/2"/>
                                              </p:val>
                                            </p:tav>
                                            <p:tav tm="100000">
                                              <p:val>
                                                <p:strVal val="#ppt_x"/>
                                              </p:val>
                                            </p:tav>
                                          </p:tavLst>
                                        </p:anim>
                                        <p:anim calcmode="lin" valueType="num">
                                          <p:cBhvr additive="base">
                                            <p:cTn id="38"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a:spLocks noGrp="1"/>
          </p:cNvSpPr>
          <p:nvPr>
            <p:ph type="title"/>
          </p:nvPr>
        </p:nvSpPr>
        <p:spPr>
          <a:xfrm>
            <a:off x="2369435" y="54544"/>
            <a:ext cx="10515600" cy="1325563"/>
          </a:xfrm>
        </p:spPr>
        <p:txBody>
          <a:bodyPr>
            <a:normAutofit/>
          </a:bodyPr>
          <a:lstStyle/>
          <a:p>
            <a:r>
              <a:rPr lang="fr-FR" sz="1800" b="1" dirty="0">
                <a:solidFill>
                  <a:srgbClr val="293B45"/>
                </a:solidFill>
                <a:latin typeface="Noto Sans" charset="0"/>
                <a:ea typeface="Noto Sans" charset="0"/>
                <a:cs typeface="Noto Sans" charset="0"/>
              </a:rPr>
              <a:t>Intégration de la promotion de l’hygiène et des </a:t>
            </a:r>
            <a:r>
              <a:rPr lang="fr-FR" sz="1800" b="1" dirty="0" smtClean="0">
                <a:solidFill>
                  <a:srgbClr val="293B45"/>
                </a:solidFill>
                <a:latin typeface="Noto Sans" charset="0"/>
                <a:ea typeface="Noto Sans" charset="0"/>
                <a:cs typeface="Noto Sans" charset="0"/>
              </a:rPr>
              <a:t>programmes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de </a:t>
            </a:r>
            <a:r>
              <a:rPr lang="fr-FR" sz="1800" b="1" dirty="0">
                <a:solidFill>
                  <a:srgbClr val="293B45"/>
                </a:solidFill>
                <a:latin typeface="Noto Sans" charset="0"/>
                <a:ea typeface="Noto Sans" charset="0"/>
                <a:cs typeface="Noto Sans" charset="0"/>
              </a:rPr>
              <a:t>vaccination de routine</a:t>
            </a:r>
            <a:endParaRPr lang="en-GB" sz="1800" b="1" dirty="0">
              <a:solidFill>
                <a:srgbClr val="293B45"/>
              </a:solidFill>
              <a:latin typeface="Noto Sans" charset="0"/>
              <a:ea typeface="Noto Sans" charset="0"/>
              <a:cs typeface="Noto Sans" charset="0"/>
            </a:endParaRPr>
          </a:p>
        </p:txBody>
      </p:sp>
      <p:grpSp>
        <p:nvGrpSpPr>
          <p:cNvPr id="17" name="Group 16"/>
          <p:cNvGrpSpPr/>
          <p:nvPr/>
        </p:nvGrpSpPr>
        <p:grpSpPr>
          <a:xfrm>
            <a:off x="8727796" y="3249872"/>
            <a:ext cx="2193078" cy="2193076"/>
            <a:chOff x="9701604" y="3140841"/>
            <a:chExt cx="3072709" cy="3072709"/>
          </a:xfrm>
        </p:grpSpPr>
        <p:sp>
          <p:nvSpPr>
            <p:cNvPr id="18" name="Oval 17"/>
            <p:cNvSpPr/>
            <p:nvPr/>
          </p:nvSpPr>
          <p:spPr>
            <a:xfrm>
              <a:off x="9701604" y="31408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3825" y="4008804"/>
              <a:ext cx="2120192" cy="1387582"/>
            </a:xfrm>
            <a:prstGeom prst="rect">
              <a:avLst/>
            </a:prstGeom>
          </p:spPr>
        </p:pic>
      </p:grpSp>
      <p:grpSp>
        <p:nvGrpSpPr>
          <p:cNvPr id="20" name="Group 19"/>
          <p:cNvGrpSpPr/>
          <p:nvPr/>
        </p:nvGrpSpPr>
        <p:grpSpPr>
          <a:xfrm>
            <a:off x="8740496" y="1294154"/>
            <a:ext cx="2193078" cy="2298502"/>
            <a:chOff x="10257106" y="682041"/>
            <a:chExt cx="3072709" cy="3220420"/>
          </a:xfrm>
        </p:grpSpPr>
        <p:sp>
          <p:nvSpPr>
            <p:cNvPr id="21" name="Oval 20"/>
            <p:cNvSpPr/>
            <p:nvPr/>
          </p:nvSpPr>
          <p:spPr>
            <a:xfrm>
              <a:off x="10257106" y="682041"/>
              <a:ext cx="3072709" cy="30727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237958" y="906880"/>
              <a:ext cx="1101136" cy="2995581"/>
            </a:xfrm>
            <a:prstGeom prst="rect">
              <a:avLst/>
            </a:prstGeom>
          </p:spPr>
        </p:pic>
      </p:grpSp>
      <p:grpSp>
        <p:nvGrpSpPr>
          <p:cNvPr id="5" name="Group 4"/>
          <p:cNvGrpSpPr/>
          <p:nvPr/>
        </p:nvGrpSpPr>
        <p:grpSpPr>
          <a:xfrm>
            <a:off x="2438690" y="1781722"/>
            <a:ext cx="6099176" cy="1746355"/>
            <a:chOff x="2240695" y="1214302"/>
            <a:chExt cx="6099176" cy="1746355"/>
          </a:xfrm>
        </p:grpSpPr>
        <p:sp>
          <p:nvSpPr>
            <p:cNvPr id="23" name="Rounded Rectangle 22"/>
            <p:cNvSpPr/>
            <p:nvPr/>
          </p:nvSpPr>
          <p:spPr>
            <a:xfrm>
              <a:off x="2240695" y="1214302"/>
              <a:ext cx="6099176"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9" name="Rectangle 8"/>
            <p:cNvSpPr/>
            <p:nvPr/>
          </p:nvSpPr>
          <p:spPr>
            <a:xfrm>
              <a:off x="2301906" y="1390997"/>
              <a:ext cx="5152994" cy="1569660"/>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Mettre à profit le déploiement des programmes de vaccination de routine pour promouvoir des comportements tels que le lavage des mains au savon et une bonne hygiène alimentaire, ainsi que l’allaitement maternel exclusif des nourrissons. </a:t>
              </a:r>
            </a:p>
            <a:p>
              <a:endParaRPr lang="en-GB" sz="1600" dirty="0">
                <a:solidFill>
                  <a:srgbClr val="293B45"/>
                </a:solidFill>
                <a:latin typeface="Noto Sans" charset="0"/>
                <a:ea typeface="Noto Sans" charset="0"/>
                <a:cs typeface="Noto Sans" charset="0"/>
              </a:endParaRPr>
            </a:p>
          </p:txBody>
        </p:sp>
      </p:grpSp>
      <p:grpSp>
        <p:nvGrpSpPr>
          <p:cNvPr id="4" name="Group 3"/>
          <p:cNvGrpSpPr/>
          <p:nvPr/>
        </p:nvGrpSpPr>
        <p:grpSpPr>
          <a:xfrm>
            <a:off x="2438690" y="3709646"/>
            <a:ext cx="6099176" cy="1932202"/>
            <a:chOff x="2240695" y="3852674"/>
            <a:chExt cx="6099176" cy="1932202"/>
          </a:xfrm>
        </p:grpSpPr>
        <p:sp>
          <p:nvSpPr>
            <p:cNvPr id="24" name="Rounded Rectangle 23"/>
            <p:cNvSpPr/>
            <p:nvPr/>
          </p:nvSpPr>
          <p:spPr>
            <a:xfrm>
              <a:off x="2240695" y="3852674"/>
              <a:ext cx="6099176" cy="1932202"/>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endParaRPr lang="en-GB" sz="1450" dirty="0">
                <a:solidFill>
                  <a:srgbClr val="293B45"/>
                </a:solidFill>
                <a:latin typeface="Noto Sans" charset="0"/>
                <a:ea typeface="Noto Sans" charset="0"/>
                <a:cs typeface="Noto Sans" charset="0"/>
              </a:endParaRPr>
            </a:p>
          </p:txBody>
        </p:sp>
        <p:sp>
          <p:nvSpPr>
            <p:cNvPr id="55" name="Rectangle 54"/>
            <p:cNvSpPr/>
            <p:nvPr/>
          </p:nvSpPr>
          <p:spPr>
            <a:xfrm>
              <a:off x="2301906" y="4034564"/>
              <a:ext cx="6037965" cy="1569660"/>
            </a:xfrm>
            <a:prstGeom prst="rect">
              <a:avLst/>
            </a:prstGeom>
          </p:spPr>
          <p:txBody>
            <a:bodyPr wrap="square">
              <a:spAutoFit/>
            </a:bodyPr>
            <a:lstStyle/>
            <a:p>
              <a:r>
                <a:rPr lang="fr-FR" sz="1600" dirty="0">
                  <a:solidFill>
                    <a:srgbClr val="293B45"/>
                  </a:solidFill>
                  <a:latin typeface="Noto Sans" charset="0"/>
                  <a:ea typeface="Noto Sans" charset="0"/>
                  <a:cs typeface="Noto Sans" charset="0"/>
                </a:rPr>
                <a:t>Les vaccins peuvent être moins efficaces chez les enfants atteints d’infections entériques causées par des services WASH inadéquats ; l’intégration de la promotion de l’hygiène pourrait réduire la défiance à l’égard du programme de vaccination, améliorer le recours aux vaccins de routine et renforcer les systèmes de santé.</a:t>
              </a:r>
            </a:p>
          </p:txBody>
        </p:sp>
      </p:grpSp>
      <p:grpSp>
        <p:nvGrpSpPr>
          <p:cNvPr id="25" name="Group 24"/>
          <p:cNvGrpSpPr/>
          <p:nvPr/>
        </p:nvGrpSpPr>
        <p:grpSpPr>
          <a:xfrm>
            <a:off x="0" y="478272"/>
            <a:ext cx="2240700" cy="449678"/>
            <a:chOff x="-5" y="457202"/>
            <a:chExt cx="2240700" cy="449678"/>
          </a:xfrm>
        </p:grpSpPr>
        <p:sp>
          <p:nvSpPr>
            <p:cNvPr id="26" name="Round Same Side Corner Rectangle 25"/>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4588547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0-#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ounded Rectangle 16"/>
          <p:cNvSpPr/>
          <p:nvPr/>
        </p:nvSpPr>
        <p:spPr>
          <a:xfrm>
            <a:off x="2240695" y="1214302"/>
            <a:ext cx="2840825" cy="1705509"/>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Les jeunes mères amènent leur bébé dans une clinique de vaccination </a:t>
            </a:r>
            <a:r>
              <a:rPr lang="fr-FR" sz="1400" b="1" dirty="0">
                <a:solidFill>
                  <a:srgbClr val="293B45"/>
                </a:solidFill>
                <a:latin typeface="Noto Sans" charset="0"/>
                <a:ea typeface="Noto Sans" charset="0"/>
                <a:cs typeface="Noto Sans" charset="0"/>
              </a:rPr>
              <a:t>au moins cinq fois </a:t>
            </a:r>
            <a:r>
              <a:rPr lang="fr-FR" sz="1400" dirty="0">
                <a:solidFill>
                  <a:srgbClr val="293B45"/>
                </a:solidFill>
                <a:latin typeface="Noto Sans" charset="0"/>
                <a:ea typeface="Noto Sans" charset="0"/>
                <a:cs typeface="Noto Sans" charset="0"/>
              </a:rPr>
              <a:t>au cours des neuf premiers mois de la vie de l’enfant. </a:t>
            </a:r>
          </a:p>
        </p:txBody>
      </p:sp>
      <p:sp>
        <p:nvSpPr>
          <p:cNvPr id="18" name="Rounded Rectangle 17"/>
          <p:cNvSpPr/>
          <p:nvPr/>
        </p:nvSpPr>
        <p:spPr>
          <a:xfrm>
            <a:off x="5174725" y="1214302"/>
            <a:ext cx="2902228" cy="2047882"/>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0" bIns="72000" rtlCol="0" anchor="t" anchorCtr="0">
            <a:noAutofit/>
          </a:bodyPr>
          <a:lstStyle/>
          <a:p>
            <a:r>
              <a:rPr lang="fr-FR" sz="1400" dirty="0">
                <a:solidFill>
                  <a:srgbClr val="293B45"/>
                </a:solidFill>
                <a:latin typeface="Noto Sans" charset="0"/>
                <a:ea typeface="Noto Sans" charset="0"/>
                <a:cs typeface="Noto Sans" charset="0"/>
              </a:rPr>
              <a:t>L’intervention de promotion de l’hygiène a amélioré </a:t>
            </a:r>
            <a:r>
              <a:rPr lang="fr-FR" sz="1400" dirty="0" smtClean="0">
                <a:solidFill>
                  <a:srgbClr val="293B45"/>
                </a:solidFill>
                <a:latin typeface="Noto Sans" charset="0"/>
                <a:ea typeface="Noto Sans" charset="0"/>
                <a:cs typeface="Noto Sans" charset="0"/>
              </a:rPr>
              <a:t/>
            </a:r>
            <a:br>
              <a:rPr lang="fr-FR" sz="1400" dirty="0" smtClean="0">
                <a:solidFill>
                  <a:srgbClr val="293B45"/>
                </a:solidFill>
                <a:latin typeface="Noto Sans" charset="0"/>
                <a:ea typeface="Noto Sans" charset="0"/>
                <a:cs typeface="Noto Sans" charset="0"/>
              </a:rPr>
            </a:br>
            <a:r>
              <a:rPr lang="fr-FR" b="1" dirty="0" smtClean="0">
                <a:solidFill>
                  <a:srgbClr val="293B45"/>
                </a:solidFill>
                <a:latin typeface="Noto Sans" charset="0"/>
                <a:ea typeface="Noto Sans" charset="0"/>
                <a:cs typeface="Noto Sans" charset="0"/>
              </a:rPr>
              <a:t>tous </a:t>
            </a:r>
            <a:r>
              <a:rPr lang="fr-FR" b="1" dirty="0">
                <a:solidFill>
                  <a:srgbClr val="293B45"/>
                </a:solidFill>
                <a:latin typeface="Noto Sans" charset="0"/>
                <a:ea typeface="Noto Sans" charset="0"/>
                <a:cs typeface="Noto Sans" charset="0"/>
              </a:rPr>
              <a:t>les comportements fondamentaux en matière d’hygiène (de 2 % à 54 %)</a:t>
            </a:r>
            <a:r>
              <a:rPr lang="fr-FR" dirty="0">
                <a:solidFill>
                  <a:srgbClr val="293B45"/>
                </a:solidFill>
                <a:latin typeface="Noto Sans" charset="0"/>
                <a:ea typeface="Noto Sans" charset="0"/>
                <a:cs typeface="Noto Sans" charset="0"/>
              </a:rPr>
              <a:t>.</a:t>
            </a:r>
          </a:p>
          <a:p>
            <a:pPr>
              <a:buSzPct val="95000"/>
            </a:pPr>
            <a:endParaRPr lang="en-GB" sz="1400" dirty="0">
              <a:solidFill>
                <a:srgbClr val="293B45"/>
              </a:solidFill>
              <a:latin typeface="Noto Sans" charset="0"/>
              <a:ea typeface="Noto Sans" charset="0"/>
              <a:cs typeface="Noto Sans" charset="0"/>
            </a:endParaRPr>
          </a:p>
        </p:txBody>
      </p:sp>
      <p:sp>
        <p:nvSpPr>
          <p:cNvPr id="20" name="Rounded Rectangle 19"/>
          <p:cNvSpPr/>
          <p:nvPr/>
        </p:nvSpPr>
        <p:spPr>
          <a:xfrm>
            <a:off x="2240696" y="3007276"/>
            <a:ext cx="2840825" cy="1793324"/>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44000" rIns="251999" bIns="72000" rtlCol="0" anchor="t" anchorCtr="0"/>
          <a:lstStyle/>
          <a:p>
            <a:r>
              <a:rPr lang="fr-FR" sz="1400" dirty="0">
                <a:solidFill>
                  <a:srgbClr val="293B45"/>
                </a:solidFill>
                <a:latin typeface="Noto Sans" charset="0"/>
                <a:ea typeface="Noto Sans" charset="0"/>
                <a:cs typeface="Noto Sans" charset="0"/>
              </a:rPr>
              <a:t>Des agentes de santé communautaire bénévoles promeuvent le changement de comportement en matière d’hygiène et une meilleure santé. </a:t>
            </a:r>
          </a:p>
        </p:txBody>
      </p:sp>
      <p:sp>
        <p:nvSpPr>
          <p:cNvPr id="21" name="Rounded Rectangle 20"/>
          <p:cNvSpPr/>
          <p:nvPr/>
        </p:nvSpPr>
        <p:spPr>
          <a:xfrm>
            <a:off x="2240695" y="4888065"/>
            <a:ext cx="2840825" cy="1480685"/>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51999" bIns="72000" rtlCol="0" anchor="t" anchorCtr="0"/>
          <a:lstStyle/>
          <a:p>
            <a:r>
              <a:rPr lang="fr-FR" sz="1400" dirty="0">
                <a:solidFill>
                  <a:srgbClr val="293B45"/>
                </a:solidFill>
                <a:latin typeface="Noto Sans" charset="0"/>
                <a:ea typeface="Noto Sans" charset="0"/>
                <a:cs typeface="Noto Sans" charset="0"/>
              </a:rPr>
              <a:t>L’intervention pilote a été menée dans quatre districts et est désormais en cours de transition vers la phase de déploiement à grande échelle. </a:t>
            </a:r>
          </a:p>
        </p:txBody>
      </p:sp>
      <p:sp>
        <p:nvSpPr>
          <p:cNvPr id="26" name="Title 1"/>
          <p:cNvSpPr txBox="1">
            <a:spLocks/>
          </p:cNvSpPr>
          <p:nvPr/>
        </p:nvSpPr>
        <p:spPr>
          <a:xfrm>
            <a:off x="2240695" y="42754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Exemple : le Népal intègre l’hygiène dans le déploiement </a:t>
            </a:r>
            <a:r>
              <a:rPr lang="fr-FR" sz="1800" b="1" dirty="0" smtClean="0">
                <a:solidFill>
                  <a:srgbClr val="293B45"/>
                </a:solidFill>
                <a:latin typeface="Noto Sans" charset="0"/>
                <a:ea typeface="Noto Sans" charset="0"/>
                <a:cs typeface="Noto Sans" charset="0"/>
              </a:rPr>
              <a:t/>
            </a:r>
            <a:br>
              <a:rPr lang="fr-FR" sz="1800" b="1" dirty="0" smtClean="0">
                <a:solidFill>
                  <a:srgbClr val="293B45"/>
                </a:solidFill>
                <a:latin typeface="Noto Sans" charset="0"/>
                <a:ea typeface="Noto Sans" charset="0"/>
                <a:cs typeface="Noto Sans" charset="0"/>
              </a:rPr>
            </a:br>
            <a:r>
              <a:rPr lang="fr-FR" sz="1800" b="1" dirty="0" smtClean="0">
                <a:solidFill>
                  <a:srgbClr val="293B45"/>
                </a:solidFill>
                <a:latin typeface="Noto Sans" charset="0"/>
                <a:ea typeface="Noto Sans" charset="0"/>
                <a:cs typeface="Noto Sans" charset="0"/>
              </a:rPr>
              <a:t>de </a:t>
            </a:r>
            <a:r>
              <a:rPr lang="fr-FR" sz="1800" b="1" dirty="0">
                <a:solidFill>
                  <a:srgbClr val="293B45"/>
                </a:solidFill>
                <a:latin typeface="Noto Sans" charset="0"/>
                <a:ea typeface="Noto Sans" charset="0"/>
                <a:cs typeface="Noto Sans" charset="0"/>
              </a:rPr>
              <a:t>la vaccination anti-</a:t>
            </a:r>
            <a:r>
              <a:rPr lang="fr-FR" sz="1800" b="1" dirty="0" err="1">
                <a:solidFill>
                  <a:srgbClr val="293B45"/>
                </a:solidFill>
                <a:latin typeface="Noto Sans" charset="0"/>
                <a:ea typeface="Noto Sans" charset="0"/>
                <a:cs typeface="Noto Sans" charset="0"/>
              </a:rPr>
              <a:t>rotavirus</a:t>
            </a:r>
            <a:endParaRPr lang="en-GB" sz="1800" b="1" dirty="0">
              <a:solidFill>
                <a:srgbClr val="293B45"/>
              </a:solidFill>
              <a:latin typeface="Noto Sans" charset="0"/>
              <a:ea typeface="Noto Sans" charset="0"/>
              <a:cs typeface="Noto Sans" charset="0"/>
            </a:endParaRPr>
          </a:p>
        </p:txBody>
      </p:sp>
      <p:sp>
        <p:nvSpPr>
          <p:cNvPr id="19" name="Rounded Rectangle 18"/>
          <p:cNvSpPr/>
          <p:nvPr/>
        </p:nvSpPr>
        <p:spPr>
          <a:xfrm>
            <a:off x="5174725" y="3348654"/>
            <a:ext cx="2902228" cy="3020095"/>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44000" rIns="251999" bIns="72000" rtlCol="0" anchor="t" anchorCtr="0">
            <a:noAutofit/>
          </a:bodyPr>
          <a:lstStyle/>
          <a:p>
            <a:r>
              <a:rPr lang="fr-FR" sz="1400" dirty="0">
                <a:solidFill>
                  <a:srgbClr val="293B45"/>
                </a:solidFill>
                <a:latin typeface="Noto Sans" charset="0"/>
                <a:ea typeface="Noto Sans" charset="0"/>
                <a:cs typeface="Noto Sans" charset="0"/>
              </a:rPr>
              <a:t>Elle a aussi </a:t>
            </a:r>
            <a:r>
              <a:rPr lang="fr-FR" sz="2400" b="1" dirty="0">
                <a:solidFill>
                  <a:srgbClr val="293B45"/>
                </a:solidFill>
                <a:latin typeface="Noto Sans" charset="0"/>
                <a:ea typeface="Noto Sans" charset="0"/>
                <a:cs typeface="Noto Sans" charset="0"/>
              </a:rPr>
              <a:t>étendu la couverture vaccinale</a:t>
            </a:r>
            <a:r>
              <a:rPr lang="fr-FR" sz="1400" dirty="0">
                <a:solidFill>
                  <a:srgbClr val="293B45"/>
                </a:solidFill>
                <a:latin typeface="Noto Sans" charset="0"/>
                <a:ea typeface="Noto Sans" charset="0"/>
                <a:cs typeface="Noto Sans" charset="0"/>
              </a:rPr>
              <a:t>, </a:t>
            </a:r>
            <a:r>
              <a:rPr lang="fr-FR" sz="1400" dirty="0" smtClean="0">
                <a:solidFill>
                  <a:srgbClr val="293B45"/>
                </a:solidFill>
                <a:latin typeface="Noto Sans" charset="0"/>
                <a:ea typeface="Noto Sans" charset="0"/>
                <a:cs typeface="Noto Sans" charset="0"/>
              </a:rPr>
              <a:t/>
            </a:r>
            <a:br>
              <a:rPr lang="fr-FR" sz="1400" dirty="0" smtClean="0">
                <a:solidFill>
                  <a:srgbClr val="293B45"/>
                </a:solidFill>
                <a:latin typeface="Noto Sans" charset="0"/>
                <a:ea typeface="Noto Sans" charset="0"/>
                <a:cs typeface="Noto Sans" charset="0"/>
              </a:rPr>
            </a:br>
            <a:r>
              <a:rPr lang="fr-FR" sz="1400" dirty="0" smtClean="0">
                <a:solidFill>
                  <a:srgbClr val="293B45"/>
                </a:solidFill>
                <a:latin typeface="Noto Sans" charset="0"/>
                <a:ea typeface="Noto Sans" charset="0"/>
                <a:cs typeface="Noto Sans" charset="0"/>
              </a:rPr>
              <a:t>réduit </a:t>
            </a:r>
            <a:r>
              <a:rPr lang="fr-FR" sz="1400" dirty="0">
                <a:solidFill>
                  <a:srgbClr val="293B45"/>
                </a:solidFill>
                <a:latin typeface="Noto Sans" charset="0"/>
                <a:ea typeface="Noto Sans" charset="0"/>
                <a:cs typeface="Noto Sans" charset="0"/>
              </a:rPr>
              <a:t>les taux d’abandon et de gaspillage des vaccins, et aidé à atteindre les populations qui ne l’étaient pas.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14657" y="1214302"/>
            <a:ext cx="1982482" cy="5393234"/>
          </a:xfrm>
          <a:prstGeom prst="rect">
            <a:avLst/>
          </a:prstGeom>
        </p:spPr>
      </p:pic>
      <p:grpSp>
        <p:nvGrpSpPr>
          <p:cNvPr id="13" name="Group 12"/>
          <p:cNvGrpSpPr/>
          <p:nvPr/>
        </p:nvGrpSpPr>
        <p:grpSpPr>
          <a:xfrm>
            <a:off x="0" y="478272"/>
            <a:ext cx="2240700" cy="449678"/>
            <a:chOff x="-5" y="457202"/>
            <a:chExt cx="2240700" cy="449678"/>
          </a:xfrm>
        </p:grpSpPr>
        <p:sp>
          <p:nvSpPr>
            <p:cNvPr id="14" name="Round Same Side Corner Rectangle 13"/>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42698" t="39700" r="38709" b="51499"/>
            <a:stretch/>
          </p:blipFill>
          <p:spPr>
            <a:xfrm>
              <a:off x="543824" y="490694"/>
              <a:ext cx="1563089" cy="416186"/>
            </a:xfrm>
            <a:prstGeom prst="rect">
              <a:avLst/>
            </a:prstGeom>
          </p:spPr>
        </p:pic>
      </p:grpSp>
    </p:spTree>
    <p:extLst>
      <p:ext uri="{BB962C8B-B14F-4D97-AF65-F5344CB8AC3E}">
        <p14:creationId xmlns:p14="http://schemas.microsoft.com/office/powerpoint/2010/main" val="12373220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14:presetBounceEnd="5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50000">
                                          <p:cBhvr additive="base">
                                            <p:cTn id="12" dur="10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14:presetBounceEnd="50000">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14:bounceEnd="50000">
                                          <p:cBhvr additive="base">
                                            <p:cTn id="20" dur="10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14:presetBounceEnd="50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0000">
                                          <p:cBhvr additive="base">
                                            <p:cTn id="24"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14:presetBounceEnd="5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14:presetBounceEnd="50000">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14:bounceEnd="50000">
                                          <p:cBhvr additive="base">
                                            <p:cTn id="32"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0-#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ppt_x"/>
                                              </p:val>
                                            </p:tav>
                                            <p:tav tm="100000">
                                              <p:val>
                                                <p:strVal val="#ppt_x"/>
                                              </p:val>
                                            </p:tav>
                                          </p:tavLst>
                                        </p:anim>
                                        <p:anim calcmode="lin" valueType="num">
                                          <p:cBhvr additive="base">
                                            <p:cTn id="21" dur="1000" fill="hold"/>
                                            <p:tgtEl>
                                              <p:spTgt spid="18"/>
                                            </p:tgtEl>
                                            <p:attrNameLst>
                                              <p:attrName>ppt_y</p:attrName>
                                            </p:attrNameLst>
                                          </p:cBhvr>
                                          <p:tavLst>
                                            <p:tav tm="0">
                                              <p:val>
                                                <p:strVal val="0-#ppt_h/2"/>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1+#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ppt_x"/>
                                              </p:val>
                                            </p:tav>
                                            <p:tav tm="100000">
                                              <p:val>
                                                <p:strVal val="#ppt_x"/>
                                              </p:val>
                                            </p:tav>
                                          </p:tavLst>
                                        </p:anim>
                                        <p:anim calcmode="lin" valueType="num">
                                          <p:cBhvr additive="base">
                                            <p:cTn id="33"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P spid="1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2932289" y="1150478"/>
            <a:ext cx="6314722" cy="1968397"/>
            <a:chOff x="2932289" y="1339948"/>
            <a:chExt cx="6314722" cy="1968397"/>
          </a:xfrm>
        </p:grpSpPr>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1339948"/>
              <a:ext cx="6314722" cy="1900589"/>
            </a:xfrm>
            <a:prstGeom prst="rect">
              <a:avLst/>
            </a:prstGeom>
          </p:spPr>
        </p:pic>
        <p:sp>
          <p:nvSpPr>
            <p:cNvPr id="16" name="TextBox 15"/>
            <p:cNvSpPr txBox="1"/>
            <p:nvPr/>
          </p:nvSpPr>
          <p:spPr>
            <a:xfrm>
              <a:off x="3225800" y="1554019"/>
              <a:ext cx="5702300" cy="1754326"/>
            </a:xfrm>
            <a:prstGeom prst="rect">
              <a:avLst/>
            </a:prstGeom>
            <a:noFill/>
          </p:spPr>
          <p:txBody>
            <a:bodyPr wrap="square" rtlCol="0">
              <a:spAutoFit/>
            </a:bodyPr>
            <a:lstStyle/>
            <a:p>
              <a:r>
                <a:rPr lang="fr-FR" dirty="0">
                  <a:solidFill>
                    <a:srgbClr val="293B45"/>
                  </a:solidFill>
                  <a:latin typeface="Noto Sans" charset="0"/>
                  <a:ea typeface="Noto Sans" charset="0"/>
                  <a:cs typeface="Noto Sans" charset="0"/>
                </a:rPr>
                <a:t>Investir dans </a:t>
              </a:r>
              <a:r>
                <a:rPr lang="fr-FR" b="1" dirty="0">
                  <a:solidFill>
                    <a:srgbClr val="293B45"/>
                  </a:solidFill>
                  <a:latin typeface="Noto Sans" charset="0"/>
                  <a:ea typeface="Noto Sans" charset="0"/>
                  <a:cs typeface="Noto Sans" charset="0"/>
                </a:rPr>
                <a:t>des actions intégrées </a:t>
              </a:r>
              <a:r>
                <a:rPr lang="fr-FR" dirty="0">
                  <a:solidFill>
                    <a:srgbClr val="293B45"/>
                  </a:solidFill>
                  <a:latin typeface="Noto Sans" charset="0"/>
                  <a:ea typeface="Noto Sans" charset="0"/>
                  <a:cs typeface="Noto Sans" charset="0"/>
                </a:rPr>
                <a:t>dès les premières années de la vie d’un enfant crée un cercle vertueux qui renforce</a:t>
              </a:r>
              <a:r>
                <a:rPr lang="fr-FR" b="1" dirty="0">
                  <a:solidFill>
                    <a:srgbClr val="293B45"/>
                  </a:solidFill>
                  <a:latin typeface="Noto Sans" charset="0"/>
                  <a:ea typeface="Noto Sans" charset="0"/>
                  <a:cs typeface="Noto Sans" charset="0"/>
                </a:rPr>
                <a:t> le capital humain</a:t>
              </a:r>
              <a:r>
                <a:rPr lang="fr-FR" dirty="0">
                  <a:solidFill>
                    <a:srgbClr val="293B45"/>
                  </a:solidFill>
                  <a:latin typeface="Noto Sans" charset="0"/>
                  <a:ea typeface="Noto Sans" charset="0"/>
                  <a:cs typeface="Noto Sans" charset="0"/>
                </a:rPr>
                <a:t> et les </a:t>
              </a:r>
              <a:r>
                <a:rPr lang="fr-FR" b="1" dirty="0">
                  <a:solidFill>
                    <a:srgbClr val="293B45"/>
                  </a:solidFill>
                  <a:latin typeface="Noto Sans" charset="0"/>
                  <a:ea typeface="Noto Sans" charset="0"/>
                  <a:cs typeface="Noto Sans" charset="0"/>
                </a:rPr>
                <a:t>économies</a:t>
              </a:r>
              <a:r>
                <a:rPr lang="fr-FR" dirty="0">
                  <a:solidFill>
                    <a:srgbClr val="293B45"/>
                  </a:solidFill>
                  <a:latin typeface="Noto Sans" charset="0"/>
                  <a:ea typeface="Noto Sans" charset="0"/>
                  <a:cs typeface="Noto Sans" charset="0"/>
                </a:rPr>
                <a:t>, réduit les futurs </a:t>
              </a:r>
              <a:r>
                <a:rPr lang="fr-FR" b="1" dirty="0">
                  <a:solidFill>
                    <a:srgbClr val="293B45"/>
                  </a:solidFill>
                  <a:latin typeface="Noto Sans" charset="0"/>
                  <a:ea typeface="Noto Sans" charset="0"/>
                  <a:cs typeface="Noto Sans" charset="0"/>
                </a:rPr>
                <a:t>coûts de santé</a:t>
              </a:r>
              <a:r>
                <a:rPr lang="fr-FR" dirty="0">
                  <a:solidFill>
                    <a:srgbClr val="293B45"/>
                  </a:solidFill>
                  <a:latin typeface="Noto Sans" charset="0"/>
                  <a:ea typeface="Noto Sans" charset="0"/>
                  <a:cs typeface="Noto Sans" charset="0"/>
                </a:rPr>
                <a:t>, et contribue au </a:t>
              </a:r>
              <a:r>
                <a:rPr lang="fr-FR" b="1" dirty="0">
                  <a:solidFill>
                    <a:srgbClr val="293B45"/>
                  </a:solidFill>
                  <a:latin typeface="Noto Sans" charset="0"/>
                  <a:ea typeface="Noto Sans" charset="0"/>
                  <a:cs typeface="Noto Sans" charset="0"/>
                </a:rPr>
                <a:t>développement national</a:t>
              </a:r>
              <a:r>
                <a:rPr lang="fr-FR" dirty="0">
                  <a:solidFill>
                    <a:srgbClr val="293B45"/>
                  </a:solidFill>
                  <a:latin typeface="Noto Sans" charset="0"/>
                  <a:ea typeface="Noto Sans" charset="0"/>
                  <a:cs typeface="Noto Sans" charset="0"/>
                </a:rPr>
                <a:t>.</a:t>
              </a:r>
            </a:p>
            <a:p>
              <a:endParaRPr lang="en-US" dirty="0"/>
            </a:p>
          </p:txBody>
        </p:sp>
      </p:grpSp>
      <p:grpSp>
        <p:nvGrpSpPr>
          <p:cNvPr id="27" name="Group 26"/>
          <p:cNvGrpSpPr/>
          <p:nvPr/>
        </p:nvGrpSpPr>
        <p:grpSpPr>
          <a:xfrm>
            <a:off x="2932289" y="3558497"/>
            <a:ext cx="6314722" cy="2099133"/>
            <a:chOff x="2932289" y="3747967"/>
            <a:chExt cx="6314722" cy="2099133"/>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89" y="3747967"/>
              <a:ext cx="6314722" cy="1900589"/>
            </a:xfrm>
            <a:prstGeom prst="rect">
              <a:avLst/>
            </a:prstGeom>
          </p:spPr>
        </p:pic>
        <p:sp>
          <p:nvSpPr>
            <p:cNvPr id="17" name="TextBox 16"/>
            <p:cNvSpPr txBox="1"/>
            <p:nvPr/>
          </p:nvSpPr>
          <p:spPr>
            <a:xfrm>
              <a:off x="3225800" y="3815775"/>
              <a:ext cx="5702300" cy="2031325"/>
            </a:xfrm>
            <a:prstGeom prst="rect">
              <a:avLst/>
            </a:prstGeom>
            <a:noFill/>
          </p:spPr>
          <p:txBody>
            <a:bodyPr wrap="square" rtlCol="0">
              <a:spAutoFit/>
            </a:bodyPr>
            <a:lstStyle/>
            <a:p>
              <a:r>
                <a:rPr lang="fr-FR" dirty="0">
                  <a:solidFill>
                    <a:srgbClr val="293B45"/>
                  </a:solidFill>
                  <a:latin typeface="Noto Sans" charset="0"/>
                  <a:ea typeface="Noto Sans" charset="0"/>
                  <a:cs typeface="Noto Sans" charset="0"/>
                </a:rPr>
                <a:t>Une nouvelle analyse montre que </a:t>
              </a:r>
              <a:r>
                <a:rPr lang="fr-FR" b="1" dirty="0">
                  <a:solidFill>
                    <a:srgbClr val="293B45"/>
                  </a:solidFill>
                  <a:latin typeface="Noto Sans" charset="0"/>
                  <a:ea typeface="Noto Sans" charset="0"/>
                  <a:cs typeface="Noto Sans" charset="0"/>
                </a:rPr>
                <a:t>des progrès majeurs en matière de santé et une rentabilité accrue sont possibles</a:t>
              </a:r>
              <a:r>
                <a:rPr lang="fr-FR" dirty="0">
                  <a:solidFill>
                    <a:srgbClr val="293B45"/>
                  </a:solidFill>
                  <a:latin typeface="Noto Sans" charset="0"/>
                  <a:ea typeface="Noto Sans" charset="0"/>
                  <a:cs typeface="Noto Sans" charset="0"/>
                </a:rPr>
                <a:t> si les décideurs agissent dès maintenant pour </a:t>
              </a:r>
              <a:r>
                <a:rPr lang="fr-FR" b="1" dirty="0">
                  <a:solidFill>
                    <a:srgbClr val="293B45"/>
                  </a:solidFill>
                  <a:latin typeface="Noto Sans" charset="0"/>
                  <a:ea typeface="Noto Sans" charset="0"/>
                  <a:cs typeface="Noto Sans" charset="0"/>
                </a:rPr>
                <a:t>coordonner, intégrer</a:t>
              </a:r>
              <a:r>
                <a:rPr lang="fr-FR" dirty="0">
                  <a:solidFill>
                    <a:srgbClr val="293B45"/>
                  </a:solidFill>
                  <a:latin typeface="Noto Sans" charset="0"/>
                  <a:ea typeface="Noto Sans" charset="0"/>
                  <a:cs typeface="Noto Sans" charset="0"/>
                </a:rPr>
                <a:t> et </a:t>
              </a:r>
              <a:r>
                <a:rPr lang="fr-FR" b="1" dirty="0">
                  <a:solidFill>
                    <a:srgbClr val="293B45"/>
                  </a:solidFill>
                  <a:latin typeface="Noto Sans" charset="0"/>
                  <a:ea typeface="Noto Sans" charset="0"/>
                  <a:cs typeface="Noto Sans" charset="0"/>
                </a:rPr>
                <a:t>investir</a:t>
              </a:r>
              <a:r>
                <a:rPr lang="fr-FR" dirty="0">
                  <a:solidFill>
                    <a:srgbClr val="293B45"/>
                  </a:solidFill>
                  <a:latin typeface="Noto Sans" charset="0"/>
                  <a:ea typeface="Noto Sans" charset="0"/>
                  <a:cs typeface="Noto Sans" charset="0"/>
                </a:rPr>
                <a:t> dans les interventions relatives à la santé de l’enfant et aux services WASH. </a:t>
              </a:r>
            </a:p>
            <a:p>
              <a:endParaRPr lang="en-US" dirty="0"/>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1615208"/>
            <a:ext cx="1498600" cy="100330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1615208"/>
            <a:ext cx="1498600" cy="10033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650" y="3982734"/>
            <a:ext cx="1498600" cy="100330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400" y="3982734"/>
            <a:ext cx="1498600" cy="10033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47" y="3224307"/>
            <a:ext cx="1379042" cy="3082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162104" y="1615208"/>
            <a:ext cx="1872569" cy="5094222"/>
          </a:xfrm>
          <a:prstGeom prst="rect">
            <a:avLst/>
          </a:prstGeom>
        </p:spPr>
      </p:pic>
    </p:spTree>
    <p:extLst>
      <p:ext uri="{BB962C8B-B14F-4D97-AF65-F5344CB8AC3E}">
        <p14:creationId xmlns:p14="http://schemas.microsoft.com/office/powerpoint/2010/main" val="4578545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14:presetBounceEnd="50000">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14:bounceEnd="50000">
                                          <p:cBhvr additive="base">
                                            <p:cTn id="9"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14:presetBounceEnd="50000">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14:bounceEnd="50000">
                                          <p:cBhvr additive="base">
                                            <p:cTn id="13" dur="10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0000">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14:bounceEnd="50000">
                                          <p:cBhvr additive="base">
                                            <p:cTn id="25"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 calcmode="lin" valueType="num">
                                          <p:cBhvr additive="base">
                                            <p:cTn id="9" dur="1000" fill="hold"/>
                                            <p:tgtEl>
                                              <p:spTgt spid="20"/>
                                            </p:tgtEl>
                                            <p:attrNameLst>
                                              <p:attrName>ppt_x</p:attrName>
                                            </p:attrNameLst>
                                          </p:cBhvr>
                                          <p:tavLst>
                                            <p:tav tm="0">
                                              <p:val>
                                                <p:strVal val="0-#ppt_w/2"/>
                                              </p:val>
                                            </p:tav>
                                            <p:tav tm="100000">
                                              <p:val>
                                                <p:strVal val="#ppt_x"/>
                                              </p:val>
                                            </p:tav>
                                          </p:tavLst>
                                        </p:anim>
                                        <p:anim calcmode="lin" valueType="num">
                                          <p:cBhvr additive="base">
                                            <p:cTn id="10" dur="1000" fill="hold"/>
                                            <p:tgtEl>
                                              <p:spTgt spid="20"/>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1000" fill="hold"/>
                                            <p:tgtEl>
                                              <p:spTgt spid="26"/>
                                            </p:tgtEl>
                                            <p:attrNameLst>
                                              <p:attrName>ppt_x</p:attrName>
                                            </p:attrNameLst>
                                          </p:cBhvr>
                                          <p:tavLst>
                                            <p:tav tm="0">
                                              <p:val>
                                                <p:strVal val="1+#ppt_w/2"/>
                                              </p:val>
                                            </p:tav>
                                            <p:tav tm="100000">
                                              <p:val>
                                                <p:strVal val="#ppt_x"/>
                                              </p:val>
                                            </p:tav>
                                          </p:tavLst>
                                        </p:anim>
                                        <p:anim calcmode="lin" valueType="num">
                                          <p:cBhvr additive="base">
                                            <p:cTn id="26"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46423"/>
            <a:ext cx="12192000" cy="367407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C879A"/>
              </a:solidFill>
            </a:endParaRPr>
          </a:p>
        </p:txBody>
      </p:sp>
      <p:sp>
        <p:nvSpPr>
          <p:cNvPr id="4" name="Rectangle 3"/>
          <p:cNvSpPr/>
          <p:nvPr/>
        </p:nvSpPr>
        <p:spPr>
          <a:xfrm>
            <a:off x="2331308" y="3419790"/>
            <a:ext cx="7933038" cy="1077218"/>
          </a:xfrm>
          <a:prstGeom prst="rect">
            <a:avLst/>
          </a:prstGeom>
        </p:spPr>
        <p:txBody>
          <a:bodyPr wrap="square">
            <a:spAutoFit/>
          </a:bodyPr>
          <a:lstStyle/>
          <a:p>
            <a:pPr algn="ctr"/>
            <a:r>
              <a:rPr lang="fr-FR" sz="1600" b="1" dirty="0">
                <a:solidFill>
                  <a:srgbClr val="293B45"/>
                </a:solidFill>
                <a:latin typeface="Noto Sans" charset="0"/>
                <a:ea typeface="Noto Sans" charset="0"/>
                <a:cs typeface="Noto Sans" charset="0"/>
              </a:rPr>
              <a:t>Agissez dès maintenant </a:t>
            </a:r>
            <a:r>
              <a:rPr lang="fr-FR" sz="1600" dirty="0">
                <a:solidFill>
                  <a:srgbClr val="293B45"/>
                </a:solidFill>
                <a:latin typeface="Noto Sans" charset="0"/>
                <a:ea typeface="Noto Sans" charset="0"/>
                <a:cs typeface="Noto Sans" charset="0"/>
              </a:rPr>
              <a:t>pour mettre en place des financements nationaux et internationaux visant à soutenir et encourager une approche intégrée. Les donateurs doivent défendre et permettre une expérimentation rapide autour d’approches intégrées novatrices.</a:t>
            </a: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7641" t="39997" r="15044" b="51656"/>
          <a:stretch/>
        </p:blipFill>
        <p:spPr>
          <a:xfrm>
            <a:off x="4902578" y="2496299"/>
            <a:ext cx="2790497" cy="756744"/>
          </a:xfrm>
          <a:prstGeom prst="rect">
            <a:avLst/>
          </a:prstGeom>
        </p:spPr>
      </p:pic>
    </p:spTree>
    <p:extLst>
      <p:ext uri="{BB962C8B-B14F-4D97-AF65-F5344CB8AC3E}">
        <p14:creationId xmlns:p14="http://schemas.microsoft.com/office/powerpoint/2010/main" val="82210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duotone>
              <a:prstClr val="black"/>
              <a:srgbClr val="3C879A">
                <a:tint val="45000"/>
                <a:satMod val="40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737432"/>
            <a:ext cx="12192006" cy="337751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 y="457202"/>
            <a:ext cx="2240700" cy="449678"/>
            <a:chOff x="-5" y="457202"/>
            <a:chExt cx="2240700" cy="449678"/>
          </a:xfrm>
        </p:grpSpPr>
        <p:sp>
          <p:nvSpPr>
            <p:cNvPr id="11" name="Round Same Side Corner Rectangle 10"/>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7652" t="40709" r="14860" b="52583"/>
            <a:stretch/>
          </p:blipFill>
          <p:spPr>
            <a:xfrm>
              <a:off x="409908" y="506498"/>
              <a:ext cx="1718442" cy="370817"/>
            </a:xfrm>
            <a:prstGeom prst="rect">
              <a:avLst/>
            </a:prstGeom>
          </p:spPr>
        </p:pic>
      </p:grpSp>
      <p:sp>
        <p:nvSpPr>
          <p:cNvPr id="23" name="Rectangle 22"/>
          <p:cNvSpPr/>
          <p:nvPr/>
        </p:nvSpPr>
        <p:spPr>
          <a:xfrm>
            <a:off x="3578518" y="2105407"/>
            <a:ext cx="7133968" cy="87716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Les plans d’intégration de la santé de l’enfant et des services WASH </a:t>
            </a:r>
            <a:r>
              <a:rPr lang="fr-FR" sz="1700" b="1" dirty="0">
                <a:solidFill>
                  <a:srgbClr val="293B45"/>
                </a:solidFill>
                <a:latin typeface="Noto Sans" charset="0"/>
                <a:ea typeface="Noto Sans" charset="0"/>
                <a:cs typeface="Noto Sans" charset="0"/>
              </a:rPr>
              <a:t>doivent être soutenus par les financements nécessaires</a:t>
            </a:r>
            <a:r>
              <a:rPr lang="fr-FR" sz="1700" dirty="0">
                <a:solidFill>
                  <a:srgbClr val="293B45"/>
                </a:solidFill>
                <a:latin typeface="Noto Sans" charset="0"/>
                <a:ea typeface="Noto Sans" charset="0"/>
                <a:cs typeface="Noto Sans" charset="0"/>
              </a:rPr>
              <a:t>. </a:t>
            </a:r>
          </a:p>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059246"/>
            <a:ext cx="1032132" cy="69100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2957170"/>
            <a:ext cx="1032132" cy="69100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0695" y="4011613"/>
            <a:ext cx="1032132" cy="691004"/>
          </a:xfrm>
          <a:prstGeom prst="rect">
            <a:avLst/>
          </a:prstGeom>
        </p:spPr>
      </p:pic>
      <p:sp>
        <p:nvSpPr>
          <p:cNvPr id="27" name="Rectangle 26"/>
          <p:cNvSpPr/>
          <p:nvPr/>
        </p:nvSpPr>
        <p:spPr>
          <a:xfrm>
            <a:off x="3578518" y="2733285"/>
            <a:ext cx="7133968" cy="1400383"/>
          </a:xfrm>
          <a:prstGeom prst="rect">
            <a:avLst/>
          </a:prstGeom>
        </p:spPr>
        <p:txBody>
          <a:bodyPr wrap="square">
            <a:spAutoFit/>
          </a:bodyPr>
          <a:lstStyle/>
          <a:p>
            <a:r>
              <a:rPr lang="en-GB" sz="1700" dirty="0" smtClean="0">
                <a:solidFill>
                  <a:srgbClr val="293B45"/>
                </a:solidFill>
                <a:latin typeface="Noto Sans" charset="0"/>
                <a:ea typeface="Noto Sans" charset="0"/>
                <a:cs typeface="Noto Sans" charset="0"/>
              </a:rPr>
              <a:t> </a:t>
            </a:r>
            <a:endParaRPr lang="en-GB" sz="1700" dirty="0">
              <a:solidFill>
                <a:srgbClr val="293B45"/>
              </a:solidFill>
              <a:latin typeface="Noto Sans" charset="0"/>
              <a:ea typeface="Noto Sans" charset="0"/>
              <a:cs typeface="Noto Sans" charset="0"/>
            </a:endParaRPr>
          </a:p>
          <a:p>
            <a:r>
              <a:rPr lang="fr-FR" sz="1700" dirty="0">
                <a:solidFill>
                  <a:srgbClr val="293B45"/>
                </a:solidFill>
                <a:latin typeface="Noto Sans" charset="0"/>
                <a:ea typeface="Noto Sans" charset="0"/>
                <a:cs typeface="Noto Sans" charset="0"/>
              </a:rPr>
              <a:t>Les </a:t>
            </a:r>
            <a:r>
              <a:rPr lang="fr-FR" sz="1700" b="1" dirty="0">
                <a:solidFill>
                  <a:srgbClr val="293B45"/>
                </a:solidFill>
                <a:latin typeface="Noto Sans" charset="0"/>
                <a:ea typeface="Noto Sans" charset="0"/>
                <a:cs typeface="Noto Sans" charset="0"/>
              </a:rPr>
              <a:t>résultats durables sur le long terme </a:t>
            </a:r>
            <a:r>
              <a:rPr lang="fr-FR" sz="1700" dirty="0">
                <a:solidFill>
                  <a:srgbClr val="293B45"/>
                </a:solidFill>
                <a:latin typeface="Noto Sans" charset="0"/>
                <a:ea typeface="Noto Sans" charset="0"/>
                <a:cs typeface="Noto Sans" charset="0"/>
              </a:rPr>
              <a:t>d’approches intégrées pourraient avoir une </a:t>
            </a:r>
            <a:r>
              <a:rPr lang="fr-FR" sz="1700" b="1" dirty="0">
                <a:solidFill>
                  <a:srgbClr val="293B45"/>
                </a:solidFill>
                <a:latin typeface="Noto Sans" charset="0"/>
                <a:ea typeface="Noto Sans" charset="0"/>
                <a:cs typeface="Noto Sans" charset="0"/>
              </a:rPr>
              <a:t>action transformatrice </a:t>
            </a:r>
            <a:r>
              <a:rPr lang="fr-FR" sz="1700" dirty="0">
                <a:solidFill>
                  <a:srgbClr val="293B45"/>
                </a:solidFill>
                <a:latin typeface="Noto Sans" charset="0"/>
                <a:ea typeface="Noto Sans" charset="0"/>
                <a:cs typeface="Noto Sans" charset="0"/>
              </a:rPr>
              <a:t>et mettre un pays sur la voie de la prospérité. </a:t>
            </a:r>
          </a:p>
          <a:p>
            <a:endParaRPr lang="en-GB" sz="1700" dirty="0">
              <a:solidFill>
                <a:srgbClr val="293B45"/>
              </a:solidFill>
              <a:latin typeface="Noto Sans" charset="0"/>
              <a:ea typeface="Noto Sans" charset="0"/>
              <a:cs typeface="Noto Sans" charset="0"/>
            </a:endParaRPr>
          </a:p>
        </p:txBody>
      </p:sp>
      <p:sp>
        <p:nvSpPr>
          <p:cNvPr id="28" name="Rectangle 27"/>
          <p:cNvSpPr/>
          <p:nvPr/>
        </p:nvSpPr>
        <p:spPr>
          <a:xfrm>
            <a:off x="3578518" y="3914874"/>
            <a:ext cx="7133968" cy="615553"/>
          </a:xfrm>
          <a:prstGeom prst="rect">
            <a:avLst/>
          </a:prstGeom>
        </p:spPr>
        <p:txBody>
          <a:bodyPr wrap="square">
            <a:spAutoFit/>
          </a:bodyPr>
          <a:lstStyle/>
          <a:p>
            <a:endParaRPr lang="en-GB" sz="1700" dirty="0">
              <a:solidFill>
                <a:srgbClr val="293B45"/>
              </a:solidFill>
              <a:latin typeface="Noto Sans" charset="0"/>
              <a:ea typeface="Noto Sans" charset="0"/>
              <a:cs typeface="Noto Sans" charset="0"/>
            </a:endParaRPr>
          </a:p>
          <a:p>
            <a:r>
              <a:rPr lang="fr-FR" sz="1700" b="1" dirty="0">
                <a:solidFill>
                  <a:srgbClr val="293B45"/>
                </a:solidFill>
                <a:latin typeface="Noto Sans" charset="0"/>
                <a:ea typeface="Noto Sans" charset="0"/>
                <a:cs typeface="Noto Sans" charset="0"/>
              </a:rPr>
              <a:t>Les donateurs ont un rôle essentiel à jouer.</a:t>
            </a:r>
            <a:endParaRPr lang="fr-FR" sz="1700"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14274083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50000">
                                          <p:cBhvr additive="base">
                                            <p:cTn id="13"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14:bounceEnd="50000">
                                          <p:cBhvr additive="base">
                                            <p:cTn id="21"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14:bounceEnd="50000">
                                          <p:cBhvr additive="base">
                                            <p:cTn id="29" dur="10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1000" fill="hold"/>
                                            <p:tgtEl>
                                              <p:spTgt spid="24"/>
                                            </p:tgtEl>
                                            <p:attrNameLst>
                                              <p:attrName>ppt_x</p:attrName>
                                            </p:attrNameLst>
                                          </p:cBhvr>
                                          <p:tavLst>
                                            <p:tav tm="0">
                                              <p:val>
                                                <p:strVal val="0-#ppt_w/2"/>
                                              </p:val>
                                            </p:tav>
                                            <p:tav tm="100000">
                                              <p:val>
                                                <p:strVal val="#ppt_x"/>
                                              </p:val>
                                            </p:tav>
                                          </p:tavLst>
                                        </p:anim>
                                        <p:anim calcmode="lin" valueType="num">
                                          <p:cBhvr additive="base">
                                            <p:cTn id="14" dur="1000" fill="hold"/>
                                            <p:tgtEl>
                                              <p:spTgt spid="24"/>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0" fill="hold"/>
                                            <p:tgtEl>
                                              <p:spTgt spid="25"/>
                                            </p:tgtEl>
                                            <p:attrNameLst>
                                              <p:attrName>ppt_x</p:attrName>
                                            </p:attrNameLst>
                                          </p:cBhvr>
                                          <p:tavLst>
                                            <p:tav tm="0">
                                              <p:val>
                                                <p:strVal val="0-#ppt_w/2"/>
                                              </p:val>
                                            </p:tav>
                                            <p:tav tm="100000">
                                              <p:val>
                                                <p:strVal val="#ppt_x"/>
                                              </p:val>
                                            </p:tav>
                                          </p:tavLst>
                                        </p:anim>
                                        <p:anim calcmode="lin" valueType="num">
                                          <p:cBhvr additive="base">
                                            <p:cTn id="22" dur="1000" fill="hold"/>
                                            <p:tgtEl>
                                              <p:spTgt spid="25"/>
                                            </p:tgtEl>
                                            <p:attrNameLst>
                                              <p:attrName>ppt_y</p:attrName>
                                            </p:attrNameLst>
                                          </p:cBhvr>
                                          <p:tavLst>
                                            <p:tav tm="0">
                                              <p:val>
                                                <p:strVal val="#ppt_y"/>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00" fill="hold"/>
                                            <p:tgtEl>
                                              <p:spTgt spid="26"/>
                                            </p:tgtEl>
                                            <p:attrNameLst>
                                              <p:attrName>ppt_x</p:attrName>
                                            </p:attrNameLst>
                                          </p:cBhvr>
                                          <p:tavLst>
                                            <p:tav tm="0">
                                              <p:val>
                                                <p:strVal val="0-#ppt_w/2"/>
                                              </p:val>
                                            </p:tav>
                                            <p:tav tm="100000">
                                              <p:val>
                                                <p:strVal val="#ppt_x"/>
                                              </p:val>
                                            </p:tav>
                                          </p:tavLst>
                                        </p:anim>
                                        <p:anim calcmode="lin" valueType="num">
                                          <p:cBhvr additive="base">
                                            <p:cTn id="30" dur="1000" fill="hold"/>
                                            <p:tgtEl>
                                              <p:spTgt spid="26"/>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
          <p:cNvSpPr txBox="1">
            <a:spLocks/>
          </p:cNvSpPr>
          <p:nvPr/>
        </p:nvSpPr>
        <p:spPr>
          <a:xfrm>
            <a:off x="2369435" y="230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800" b="1" dirty="0">
                <a:solidFill>
                  <a:srgbClr val="293B45"/>
                </a:solidFill>
                <a:latin typeface="Noto Sans" charset="0"/>
                <a:ea typeface="Noto Sans" charset="0"/>
                <a:cs typeface="Noto Sans" charset="0"/>
              </a:rPr>
              <a:t>Le Mécanisme de financement mondial - un moyen de financer l’intégration ?</a:t>
            </a:r>
            <a:endParaRPr lang="en-GB" sz="1800" b="1" dirty="0">
              <a:solidFill>
                <a:srgbClr val="293B45"/>
              </a:solidFill>
              <a:latin typeface="Noto Sans" charset="0"/>
              <a:ea typeface="Noto Sans" charset="0"/>
              <a:cs typeface="Noto Sans" charset="0"/>
            </a:endParaRPr>
          </a:p>
        </p:txBody>
      </p:sp>
      <p:grpSp>
        <p:nvGrpSpPr>
          <p:cNvPr id="40" name="Group 39"/>
          <p:cNvGrpSpPr/>
          <p:nvPr/>
        </p:nvGrpSpPr>
        <p:grpSpPr>
          <a:xfrm>
            <a:off x="2369435" y="1248931"/>
            <a:ext cx="7414054" cy="1161535"/>
            <a:chOff x="2117124" y="1395235"/>
            <a:chExt cx="7414054" cy="1161535"/>
          </a:xfrm>
        </p:grpSpPr>
        <p:sp>
          <p:nvSpPr>
            <p:cNvPr id="36" name="Rounded Rectangle 35"/>
            <p:cNvSpPr/>
            <p:nvPr/>
          </p:nvSpPr>
          <p:spPr>
            <a:xfrm>
              <a:off x="2117124" y="1395235"/>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9435" y="1610032"/>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modèle du Mécanisme de financement mondial (GFF) promeut une approche pilotée par les pays pour améliorer la santé et la nutrition reproductives, de la mère, du nouveau-né, de l’enfant et de l’adolescent. </a:t>
              </a:r>
            </a:p>
          </p:txBody>
        </p:sp>
      </p:grpSp>
      <p:grpSp>
        <p:nvGrpSpPr>
          <p:cNvPr id="41" name="Group 40"/>
          <p:cNvGrpSpPr/>
          <p:nvPr/>
        </p:nvGrpSpPr>
        <p:grpSpPr>
          <a:xfrm>
            <a:off x="2369435" y="2486930"/>
            <a:ext cx="7414054" cy="1161535"/>
            <a:chOff x="2117124" y="2633234"/>
            <a:chExt cx="7414054" cy="1161535"/>
          </a:xfrm>
        </p:grpSpPr>
        <p:sp>
          <p:nvSpPr>
            <p:cNvPr id="37" name="Rounded Rectangle 36"/>
            <p:cNvSpPr/>
            <p:nvPr/>
          </p:nvSpPr>
          <p:spPr>
            <a:xfrm>
              <a:off x="2117124" y="2633234"/>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69435" y="2844003"/>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processus de dossiers d’investissement est « fondé sur une perspective multisectorielle ». À ce titre, il </a:t>
              </a:r>
              <a:r>
                <a:rPr lang="fr-FR" sz="1450" b="1" dirty="0">
                  <a:solidFill>
                    <a:schemeClr val="bg1"/>
                  </a:solidFill>
                  <a:latin typeface="Noto Sans" charset="0"/>
                  <a:ea typeface="Noto Sans" charset="0"/>
                  <a:cs typeface="Noto Sans" charset="0"/>
                </a:rPr>
                <a:t>pourrait</a:t>
              </a:r>
              <a:r>
                <a:rPr lang="fr-FR" sz="1450" dirty="0">
                  <a:solidFill>
                    <a:schemeClr val="bg1"/>
                  </a:solidFill>
                  <a:latin typeface="Noto Sans" charset="0"/>
                  <a:ea typeface="Noto Sans" charset="0"/>
                  <a:cs typeface="Noto Sans" charset="0"/>
                </a:rPr>
                <a:t> financer des approches plus intégrées de la santé de l’enfant et des services WASH. </a:t>
              </a:r>
            </a:p>
          </p:txBody>
        </p:sp>
      </p:grpSp>
      <p:grpSp>
        <p:nvGrpSpPr>
          <p:cNvPr id="43" name="Group 42"/>
          <p:cNvGrpSpPr/>
          <p:nvPr/>
        </p:nvGrpSpPr>
        <p:grpSpPr>
          <a:xfrm>
            <a:off x="2369435" y="3736393"/>
            <a:ext cx="7414054" cy="1161535"/>
            <a:chOff x="2117124" y="3882697"/>
            <a:chExt cx="7414054" cy="1161535"/>
          </a:xfrm>
        </p:grpSpPr>
        <p:sp>
          <p:nvSpPr>
            <p:cNvPr id="38" name="Rounded Rectangle 37"/>
            <p:cNvSpPr/>
            <p:nvPr/>
          </p:nvSpPr>
          <p:spPr>
            <a:xfrm>
              <a:off x="2117124" y="3882697"/>
              <a:ext cx="7414054" cy="1161535"/>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69435" y="4093671"/>
              <a:ext cx="6865181" cy="761747"/>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Le GFF met en avant deux pays qui ont recours au financement pour combiner les mesures relatives aux services WASH et à la santé et à la nutrition : la Tanzanie et la République démocratique du Congo. </a:t>
              </a:r>
            </a:p>
          </p:txBody>
        </p:sp>
      </p:grpSp>
      <p:grpSp>
        <p:nvGrpSpPr>
          <p:cNvPr id="42" name="Group 41"/>
          <p:cNvGrpSpPr/>
          <p:nvPr/>
        </p:nvGrpSpPr>
        <p:grpSpPr>
          <a:xfrm>
            <a:off x="2369435" y="4974392"/>
            <a:ext cx="7414054" cy="1362400"/>
            <a:chOff x="2117124" y="5120696"/>
            <a:chExt cx="7414054" cy="1362400"/>
          </a:xfrm>
        </p:grpSpPr>
        <p:sp>
          <p:nvSpPr>
            <p:cNvPr id="39" name="Rounded Rectangle 38"/>
            <p:cNvSpPr/>
            <p:nvPr/>
          </p:nvSpPr>
          <p:spPr>
            <a:xfrm>
              <a:off x="2117124" y="5120696"/>
              <a:ext cx="7414054" cy="1362400"/>
            </a:xfrm>
            <a:prstGeom prst="roundRect">
              <a:avLst/>
            </a:prstGeom>
            <a:solidFill>
              <a:srgbClr val="3C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369435" y="5197748"/>
              <a:ext cx="6865181" cy="1208023"/>
            </a:xfrm>
            <a:prstGeom prst="rect">
              <a:avLst/>
            </a:prstGeom>
          </p:spPr>
          <p:txBody>
            <a:bodyPr wrap="square">
              <a:spAutoFit/>
            </a:bodyPr>
            <a:lstStyle/>
            <a:p>
              <a:r>
                <a:rPr lang="fr-FR" sz="1450" dirty="0">
                  <a:solidFill>
                    <a:schemeClr val="bg1"/>
                  </a:solidFill>
                  <a:latin typeface="Noto Sans" charset="0"/>
                  <a:ea typeface="Noto Sans" charset="0"/>
                  <a:cs typeface="Noto Sans" charset="0"/>
                </a:rPr>
                <a:t>Étant donné que le GFF tiendra prochainement sa première campagne majeure de reconstitution de ses ressources, et devrait prochainement s’étendre, </a:t>
              </a:r>
              <a:r>
                <a:rPr lang="fr-FR" sz="1450" b="1" dirty="0">
                  <a:solidFill>
                    <a:schemeClr val="bg1"/>
                  </a:solidFill>
                  <a:latin typeface="Noto Sans" charset="0"/>
                  <a:ea typeface="Noto Sans" charset="0"/>
                  <a:cs typeface="Noto Sans" charset="0"/>
                </a:rPr>
                <a:t>nous appelons instamment les gouvernements et les donateurs </a:t>
              </a:r>
              <a:r>
                <a:rPr lang="fr-FR" sz="1450" dirty="0">
                  <a:solidFill>
                    <a:schemeClr val="bg1"/>
                  </a:solidFill>
                  <a:latin typeface="Noto Sans" charset="0"/>
                  <a:ea typeface="Noto Sans" charset="0"/>
                  <a:cs typeface="Noto Sans" charset="0"/>
                </a:rPr>
                <a:t>à saisir cette occasion pour financer l’intégration efficace des services WASH et de la santé de l’enfant.</a:t>
              </a:r>
            </a:p>
          </p:txBody>
        </p:sp>
      </p:grpSp>
      <p:grpSp>
        <p:nvGrpSpPr>
          <p:cNvPr id="19" name="Group 18"/>
          <p:cNvGrpSpPr/>
          <p:nvPr/>
        </p:nvGrpSpPr>
        <p:grpSpPr>
          <a:xfrm>
            <a:off x="-5" y="457202"/>
            <a:ext cx="2240700" cy="449678"/>
            <a:chOff x="-5" y="457202"/>
            <a:chExt cx="2240700" cy="449678"/>
          </a:xfrm>
        </p:grpSpPr>
        <p:sp>
          <p:nvSpPr>
            <p:cNvPr id="20" name="Round Same Side Corner Rectangle 19"/>
            <p:cNvSpPr/>
            <p:nvPr/>
          </p:nvSpPr>
          <p:spPr>
            <a:xfrm rot="5400000">
              <a:off x="895506" y="-438309"/>
              <a:ext cx="449678" cy="22407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67652" t="40709" r="14860" b="52583"/>
            <a:stretch/>
          </p:blipFill>
          <p:spPr>
            <a:xfrm>
              <a:off x="409908" y="506498"/>
              <a:ext cx="1718442" cy="370817"/>
            </a:xfrm>
            <a:prstGeom prst="rect">
              <a:avLst/>
            </a:prstGeom>
          </p:spPr>
        </p:pic>
      </p:grpSp>
    </p:spTree>
    <p:extLst>
      <p:ext uri="{BB962C8B-B14F-4D97-AF65-F5344CB8AC3E}">
        <p14:creationId xmlns:p14="http://schemas.microsoft.com/office/powerpoint/2010/main" val="29658950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10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0-#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0-#ppt_w/2"/>
                                              </p:val>
                                            </p:tav>
                                            <p:tav tm="100000">
                                              <p:val>
                                                <p:strVal val="#ppt_x"/>
                                              </p:val>
                                            </p:tav>
                                          </p:tavLst>
                                        </p:anim>
                                        <p:anim calcmode="lin" valueType="num">
                                          <p:cBhvr additive="base">
                                            <p:cTn id="26"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0-#ppt_w/2"/>
                                              </p:val>
                                            </p:tav>
                                            <p:tav tm="100000">
                                              <p:val>
                                                <p:strVal val="#ppt_x"/>
                                              </p:val>
                                            </p:tav>
                                          </p:tavLst>
                                        </p:anim>
                                        <p:anim calcmode="lin" valueType="num">
                                          <p:cBhvr additive="base">
                                            <p:cTn id="32"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rotWithShape="1">
          <a:blip r:embed="rId2">
            <a:extLst>
              <a:ext uri="{28A0092B-C50C-407E-A947-70E740481C1C}">
                <a14:useLocalDpi xmlns:a14="http://schemas.microsoft.com/office/drawing/2010/main" val="0"/>
              </a:ext>
            </a:extLst>
          </a:blip>
          <a:srcRect l="14854" t="38737" r="14900" b="50136"/>
          <a:stretch/>
        </p:blipFill>
        <p:spPr>
          <a:xfrm>
            <a:off x="1923194" y="1755176"/>
            <a:ext cx="8471791" cy="754925"/>
          </a:xfrm>
          <a:prstGeom prst="rect">
            <a:avLst/>
          </a:prstGeom>
        </p:spPr>
      </p:pic>
      <p:sp>
        <p:nvSpPr>
          <p:cNvPr id="12" name="Rectangle 11"/>
          <p:cNvSpPr/>
          <p:nvPr/>
        </p:nvSpPr>
        <p:spPr>
          <a:xfrm>
            <a:off x="3261018" y="2964826"/>
            <a:ext cx="7133968" cy="113877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Pour que les ODD deviennent une réalité, </a:t>
            </a:r>
            <a:r>
              <a:rPr lang="fr-FR" sz="1700" b="1" dirty="0">
                <a:solidFill>
                  <a:srgbClr val="293B45"/>
                </a:solidFill>
                <a:latin typeface="Noto Sans" charset="0"/>
                <a:ea typeface="Noto Sans" charset="0"/>
                <a:cs typeface="Noto Sans" charset="0"/>
              </a:rPr>
              <a:t>une action audacieuse et de nouvelles façons de penser</a:t>
            </a:r>
            <a:r>
              <a:rPr lang="fr-FR" sz="1700" dirty="0">
                <a:solidFill>
                  <a:srgbClr val="293B45"/>
                </a:solidFill>
                <a:latin typeface="Noto Sans" charset="0"/>
                <a:ea typeface="Noto Sans" charset="0"/>
                <a:cs typeface="Noto Sans" charset="0"/>
              </a:rPr>
              <a:t>, hors des sentiers cloisonnés traditionnels, sont nécessaires. </a:t>
            </a:r>
          </a:p>
          <a:p>
            <a:r>
              <a:rPr lang="en-GB" sz="1700" dirty="0">
                <a:solidFill>
                  <a:srgbClr val="293B45"/>
                </a:solidFill>
                <a:latin typeface="Noto Sans" charset="0"/>
                <a:ea typeface="Noto Sans" charset="0"/>
                <a:cs typeface="Noto Sans" charset="0"/>
              </a:rPr>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2918665"/>
            <a:ext cx="1032132" cy="69100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3938501"/>
            <a:ext cx="1032132" cy="69100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195" y="5189903"/>
            <a:ext cx="1032132" cy="691004"/>
          </a:xfrm>
          <a:prstGeom prst="rect">
            <a:avLst/>
          </a:prstGeom>
        </p:spPr>
      </p:pic>
      <p:sp>
        <p:nvSpPr>
          <p:cNvPr id="16" name="Rectangle 15"/>
          <p:cNvSpPr/>
          <p:nvPr/>
        </p:nvSpPr>
        <p:spPr>
          <a:xfrm>
            <a:off x="3261018" y="3889297"/>
            <a:ext cx="7133968" cy="140038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Les enfants d’aujourd’hui et les économies de demain dépendent de l’action urgente des gouvernements et des donateurs en vue de renforcer la coordination, l’intégration et l’investissement dans la santé de l’enfant et les services WASH. </a:t>
            </a:r>
          </a:p>
          <a:p>
            <a:endParaRPr lang="en-GB" sz="1700" dirty="0">
              <a:solidFill>
                <a:srgbClr val="293B45"/>
              </a:solidFill>
              <a:latin typeface="Noto Sans" charset="0"/>
              <a:ea typeface="Noto Sans" charset="0"/>
              <a:cs typeface="Noto Sans" charset="0"/>
            </a:endParaRPr>
          </a:p>
        </p:txBody>
      </p:sp>
      <p:sp>
        <p:nvSpPr>
          <p:cNvPr id="17" name="Rectangle 16"/>
          <p:cNvSpPr/>
          <p:nvPr/>
        </p:nvSpPr>
        <p:spPr>
          <a:xfrm>
            <a:off x="3261018" y="5093164"/>
            <a:ext cx="7133968" cy="877163"/>
          </a:xfrm>
          <a:prstGeom prst="rect">
            <a:avLst/>
          </a:prstGeom>
        </p:spPr>
        <p:txBody>
          <a:bodyPr wrap="square">
            <a:spAutoFit/>
          </a:bodyPr>
          <a:lstStyle/>
          <a:p>
            <a:r>
              <a:rPr lang="fr-FR" sz="1700" dirty="0">
                <a:solidFill>
                  <a:srgbClr val="293B45"/>
                </a:solidFill>
                <a:latin typeface="Noto Sans" charset="0"/>
                <a:ea typeface="Noto Sans" charset="0"/>
                <a:cs typeface="Noto Sans" charset="0"/>
              </a:rPr>
              <a:t>Nous prions instamment les décideurs politiques </a:t>
            </a:r>
            <a:r>
              <a:rPr lang="fr-FR" sz="1700" b="1" dirty="0">
                <a:solidFill>
                  <a:srgbClr val="293B45"/>
                </a:solidFill>
                <a:latin typeface="Noto Sans" charset="0"/>
                <a:ea typeface="Noto Sans" charset="0"/>
                <a:cs typeface="Noto Sans" charset="0"/>
              </a:rPr>
              <a:t>d’agir dès maintenant</a:t>
            </a:r>
            <a:r>
              <a:rPr lang="fr-FR" sz="1700" dirty="0">
                <a:solidFill>
                  <a:srgbClr val="293B45"/>
                </a:solidFill>
                <a:latin typeface="Noto Sans" charset="0"/>
                <a:ea typeface="Noto Sans" charset="0"/>
                <a:cs typeface="Noto Sans" charset="0"/>
              </a:rPr>
              <a:t> </a:t>
            </a:r>
            <a:r>
              <a:rPr lang="fr-FR" sz="1700" b="1" dirty="0">
                <a:solidFill>
                  <a:srgbClr val="293B45"/>
                </a:solidFill>
                <a:latin typeface="Noto Sans" charset="0"/>
                <a:ea typeface="Noto Sans" charset="0"/>
                <a:cs typeface="Noto Sans" charset="0"/>
              </a:rPr>
              <a:t>avec ambition et innovation</a:t>
            </a:r>
            <a:r>
              <a:rPr lang="fr-FR" sz="1700" dirty="0">
                <a:solidFill>
                  <a:srgbClr val="293B45"/>
                </a:solidFill>
                <a:latin typeface="Noto Sans" charset="0"/>
                <a:ea typeface="Noto Sans" charset="0"/>
                <a:cs typeface="Noto Sans" charset="0"/>
              </a:rPr>
              <a:t>, afin d’ouvrir la voie vers la santé et la prospérité pour tous, en ne laissant personne de côté. </a:t>
            </a:r>
          </a:p>
        </p:txBody>
      </p:sp>
      <p:grpSp>
        <p:nvGrpSpPr>
          <p:cNvPr id="18" name="Group 17"/>
          <p:cNvGrpSpPr/>
          <p:nvPr/>
        </p:nvGrpSpPr>
        <p:grpSpPr>
          <a:xfrm>
            <a:off x="-5" y="457202"/>
            <a:ext cx="2158320" cy="737576"/>
            <a:chOff x="-6" y="457202"/>
            <a:chExt cx="2838621" cy="737576"/>
          </a:xfrm>
        </p:grpSpPr>
        <p:sp>
          <p:nvSpPr>
            <p:cNvPr id="19" name="Round Same Side Corner Rectangle 18"/>
            <p:cNvSpPr/>
            <p:nvPr/>
          </p:nvSpPr>
          <p:spPr>
            <a:xfrm rot="5400000">
              <a:off x="1050517" y="-593321"/>
              <a:ext cx="737576"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AGISSEZ DÈS MAINTENANT</a:t>
              </a:r>
              <a:endParaRPr lang="en-US"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38568422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0000">
                                          <p:cBhvr additive="base">
                                            <p:cTn id="7"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14:presetBounceEnd="50000">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14:bounceEnd="50000">
                                          <p:cBhvr additive="base">
                                            <p:cTn id="23" dur="10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14:presetBounceEnd="5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par>
                                    <p:cTn id="9" presetID="6" presetClass="emph" presetSubtype="0" fill="hold" nodeType="withEffect">
                                      <p:stCondLst>
                                        <p:cond delay="0"/>
                                      </p:stCondLst>
                                      <p:childTnLst>
                                        <p:animScale>
                                          <p:cBhvr>
                                            <p:cTn id="10" dur="2000" fill="hold"/>
                                            <p:tgtEl>
                                              <p:spTgt spid="68"/>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0-#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208" t="38220" r="35521" b="41966"/>
          <a:stretch/>
        </p:blipFill>
        <p:spPr>
          <a:xfrm>
            <a:off x="3979816" y="4845825"/>
            <a:ext cx="4178300" cy="1358900"/>
          </a:xfrm>
          <a:prstGeom prst="rect">
            <a:avLst/>
          </a:prstGeom>
        </p:spPr>
      </p:pic>
      <p:grpSp>
        <p:nvGrpSpPr>
          <p:cNvPr id="7" name="Group 6"/>
          <p:cNvGrpSpPr/>
          <p:nvPr/>
        </p:nvGrpSpPr>
        <p:grpSpPr>
          <a:xfrm>
            <a:off x="0" y="485478"/>
            <a:ext cx="4107770" cy="461665"/>
            <a:chOff x="3613830" y="4292600"/>
            <a:chExt cx="4107770" cy="461665"/>
          </a:xfrm>
        </p:grpSpPr>
        <p:sp>
          <p:nvSpPr>
            <p:cNvPr id="5" name="Round Same Side Corner Rectangle 4"/>
            <p:cNvSpPr/>
            <p:nvPr/>
          </p:nvSpPr>
          <p:spPr>
            <a:xfrm rot="5400000">
              <a:off x="4468151" y="3450266"/>
              <a:ext cx="449678" cy="215832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8100" y="42926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DefeatDD</a:t>
              </a:r>
              <a:endParaRPr lang="en-US" sz="2400" b="1" dirty="0">
                <a:solidFill>
                  <a:srgbClr val="293B45"/>
                </a:solidFill>
                <a:latin typeface="Noto Sans" charset="0"/>
                <a:ea typeface="Noto Sans" charset="0"/>
                <a:cs typeface="Noto Sans" charset="0"/>
              </a:endParaRPr>
            </a:p>
          </p:txBody>
        </p:sp>
      </p:grpSp>
      <p:grpSp>
        <p:nvGrpSpPr>
          <p:cNvPr id="8" name="Group 7"/>
          <p:cNvGrpSpPr/>
          <p:nvPr/>
        </p:nvGrpSpPr>
        <p:grpSpPr>
          <a:xfrm>
            <a:off x="0" y="1054100"/>
            <a:ext cx="4107770" cy="461665"/>
            <a:chOff x="3613830" y="5016500"/>
            <a:chExt cx="4107770" cy="461665"/>
          </a:xfrm>
        </p:grpSpPr>
        <p:sp>
          <p:nvSpPr>
            <p:cNvPr id="6" name="Round Same Side Corner Rectangle 5"/>
            <p:cNvSpPr/>
            <p:nvPr/>
          </p:nvSpPr>
          <p:spPr>
            <a:xfrm rot="5400000">
              <a:off x="4763426" y="3878891"/>
              <a:ext cx="449678" cy="2748870"/>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8100" y="5016500"/>
              <a:ext cx="3873500" cy="461665"/>
            </a:xfrm>
            <a:prstGeom prst="rect">
              <a:avLst/>
            </a:prstGeom>
            <a:noFill/>
          </p:spPr>
          <p:txBody>
            <a:bodyPr wrap="square" rtlCol="0">
              <a:spAutoFit/>
            </a:bodyPr>
            <a:lstStyle/>
            <a:p>
              <a:r>
                <a:rPr lang="en-US" sz="2400" b="1" dirty="0" smtClean="0">
                  <a:solidFill>
                    <a:srgbClr val="293B45"/>
                  </a:solidFill>
                  <a:latin typeface="Noto Sans" charset="0"/>
                  <a:ea typeface="Noto Sans" charset="0"/>
                  <a:cs typeface="Noto Sans" charset="0"/>
                </a:rPr>
                <a:t>#</a:t>
              </a:r>
              <a:r>
                <a:rPr lang="en-US" sz="2400" b="1" dirty="0" err="1" smtClean="0">
                  <a:solidFill>
                    <a:srgbClr val="293B45"/>
                  </a:solidFill>
                  <a:latin typeface="Noto Sans" charset="0"/>
                  <a:ea typeface="Noto Sans" charset="0"/>
                  <a:cs typeface="Noto Sans" charset="0"/>
                </a:rPr>
                <a:t>HealthyStart</a:t>
              </a:r>
              <a:endParaRPr lang="en-US" sz="2400" b="1" dirty="0">
                <a:solidFill>
                  <a:srgbClr val="293B45"/>
                </a:solidFill>
                <a:latin typeface="Noto Sans" charset="0"/>
                <a:ea typeface="Noto Sans" charset="0"/>
                <a:cs typeface="Noto Sans" charset="0"/>
              </a:endParaRPr>
            </a:p>
          </p:txBody>
        </p:sp>
      </p:grpSp>
      <p:sp>
        <p:nvSpPr>
          <p:cNvPr id="9" name="Rectangle 8"/>
          <p:cNvSpPr/>
          <p:nvPr/>
        </p:nvSpPr>
        <p:spPr>
          <a:xfrm>
            <a:off x="2501982" y="2490836"/>
            <a:ext cx="7133968" cy="1661993"/>
          </a:xfrm>
          <a:prstGeom prst="rect">
            <a:avLst/>
          </a:prstGeom>
        </p:spPr>
        <p:txBody>
          <a:bodyPr wrap="square">
            <a:spAutoFit/>
          </a:bodyPr>
          <a:lstStyle/>
          <a:p>
            <a:pPr algn="ctr"/>
            <a:r>
              <a:rPr lang="en-GB" sz="2400" b="1" dirty="0" err="1" smtClean="0">
                <a:solidFill>
                  <a:srgbClr val="293B45"/>
                </a:solidFill>
                <a:latin typeface="Noto Sans" charset="0"/>
                <a:ea typeface="Noto Sans" charset="0"/>
                <a:cs typeface="Noto Sans" charset="0"/>
              </a:rPr>
              <a:t>Lisez</a:t>
            </a:r>
            <a:r>
              <a:rPr lang="en-GB" sz="2400" b="1" dirty="0" smtClean="0">
                <a:solidFill>
                  <a:srgbClr val="293B45"/>
                </a:solidFill>
                <a:latin typeface="Noto Sans" charset="0"/>
                <a:ea typeface="Noto Sans" charset="0"/>
                <a:cs typeface="Noto Sans" charset="0"/>
              </a:rPr>
              <a:t> </a:t>
            </a:r>
            <a:r>
              <a:rPr lang="en-GB" sz="2400" b="1" dirty="0">
                <a:solidFill>
                  <a:srgbClr val="293B45"/>
                </a:solidFill>
                <a:latin typeface="Noto Sans" charset="0"/>
                <a:ea typeface="Noto Sans" charset="0"/>
                <a:cs typeface="Noto Sans" charset="0"/>
              </a:rPr>
              <a:t>le rapport</a:t>
            </a:r>
          </a:p>
          <a:p>
            <a:pPr algn="ctr"/>
            <a:endParaRPr lang="en-GB" sz="2400" b="1" dirty="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www.washmatters.wateraid.org/integrate-for-health</a:t>
            </a:r>
          </a:p>
          <a:p>
            <a:pPr algn="ctr"/>
            <a:endParaRPr lang="en-GB" b="1" dirty="0" smtClean="0">
              <a:solidFill>
                <a:srgbClr val="293B45"/>
              </a:solidFill>
              <a:latin typeface="Noto Sans" charset="0"/>
              <a:ea typeface="Noto Sans" charset="0"/>
              <a:cs typeface="Noto Sans" charset="0"/>
            </a:endParaRPr>
          </a:p>
          <a:p>
            <a:pPr algn="ctr"/>
            <a:r>
              <a:rPr lang="en-GB" b="1" dirty="0" smtClean="0">
                <a:solidFill>
                  <a:srgbClr val="293B45"/>
                </a:solidFill>
                <a:latin typeface="Noto Sans" charset="0"/>
                <a:ea typeface="Noto Sans" charset="0"/>
                <a:cs typeface="Noto Sans" charset="0"/>
              </a:rPr>
              <a:t>www.DefeatDD.org </a:t>
            </a:r>
            <a:endParaRPr lang="en-GB" b="1" dirty="0">
              <a:solidFill>
                <a:srgbClr val="293B45"/>
              </a:solidFill>
              <a:latin typeface="Noto Sans" charset="0"/>
              <a:ea typeface="Noto Sans" charset="0"/>
              <a:cs typeface="Noto Sans" charset="0"/>
            </a:endParaRPr>
          </a:p>
        </p:txBody>
      </p:sp>
      <p:sp>
        <p:nvSpPr>
          <p:cNvPr id="10" name="Rectangle 9">
            <a:hlinkClick r:id="rId3"/>
          </p:cNvPr>
          <p:cNvSpPr/>
          <p:nvPr/>
        </p:nvSpPr>
        <p:spPr>
          <a:xfrm>
            <a:off x="2953407" y="3279228"/>
            <a:ext cx="6232634" cy="273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4"/>
          </p:cNvPr>
          <p:cNvSpPr/>
          <p:nvPr/>
        </p:nvSpPr>
        <p:spPr>
          <a:xfrm>
            <a:off x="4866290" y="3815255"/>
            <a:ext cx="2406869" cy="337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411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44" y="4348100"/>
            <a:ext cx="3773919" cy="9597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544" y="1700075"/>
            <a:ext cx="3773920" cy="9597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544" y="3032325"/>
            <a:ext cx="3773919" cy="95974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1830500"/>
            <a:ext cx="1068811" cy="71556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3155027"/>
            <a:ext cx="1068811" cy="71556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7036" y="4487278"/>
            <a:ext cx="1068811" cy="715560"/>
          </a:xfrm>
          <a:prstGeom prst="rect">
            <a:avLst/>
          </a:prstGeom>
        </p:spPr>
      </p:pic>
      <p:pic>
        <p:nvPicPr>
          <p:cNvPr id="22" name="Picture 21"/>
          <p:cNvPicPr>
            <a:picLocks noChangeAspect="1"/>
          </p:cNvPicPr>
          <p:nvPr/>
        </p:nvPicPr>
        <p:blipFill rotWithShape="1">
          <a:blip r:embed="rId7">
            <a:extLst>
              <a:ext uri="{28A0092B-C50C-407E-A947-70E740481C1C}">
                <a14:useLocalDpi xmlns:a14="http://schemas.microsoft.com/office/drawing/2010/main" val="0"/>
              </a:ext>
            </a:extLst>
          </a:blip>
          <a:srcRect l="25728" b="78500"/>
          <a:stretch/>
        </p:blipFill>
        <p:spPr>
          <a:xfrm>
            <a:off x="2459421" y="0"/>
            <a:ext cx="9054662" cy="1474471"/>
          </a:xfrm>
          <a:prstGeom prst="rect">
            <a:avLst/>
          </a:prstGeom>
        </p:spPr>
      </p:pic>
      <p:pic>
        <p:nvPicPr>
          <p:cNvPr id="23" name="Picture 22"/>
          <p:cNvPicPr>
            <a:picLocks noChangeAspect="1"/>
          </p:cNvPicPr>
          <p:nvPr/>
        </p:nvPicPr>
        <p:blipFill rotWithShape="1">
          <a:blip r:embed="rId8">
            <a:extLst>
              <a:ext uri="{28A0092B-C50C-407E-A947-70E740481C1C}">
                <a14:useLocalDpi xmlns:a14="http://schemas.microsoft.com/office/drawing/2010/main" val="0"/>
              </a:ext>
            </a:extLst>
          </a:blip>
          <a:srcRect l="5046" t="82494"/>
          <a:stretch/>
        </p:blipFill>
        <p:spPr>
          <a:xfrm>
            <a:off x="-1" y="5663875"/>
            <a:ext cx="11514083" cy="1194125"/>
          </a:xfrm>
          <a:prstGeom prst="rect">
            <a:avLst/>
          </a:prstGeom>
        </p:spPr>
      </p:pic>
      <p:grpSp>
        <p:nvGrpSpPr>
          <p:cNvPr id="17" name="Group 16"/>
          <p:cNvGrpSpPr/>
          <p:nvPr/>
        </p:nvGrpSpPr>
        <p:grpSpPr>
          <a:xfrm>
            <a:off x="-5" y="457202"/>
            <a:ext cx="2158320" cy="737576"/>
            <a:chOff x="-6" y="457202"/>
            <a:chExt cx="2838621" cy="737576"/>
          </a:xfrm>
        </p:grpSpPr>
        <p:sp>
          <p:nvSpPr>
            <p:cNvPr id="18" name="Round Same Side Corner Rectangle 17"/>
            <p:cNvSpPr/>
            <p:nvPr/>
          </p:nvSpPr>
          <p:spPr>
            <a:xfrm rot="5400000">
              <a:off x="1050517" y="-593321"/>
              <a:ext cx="737576"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AGISSEZ DÈS MAINTENANT</a:t>
              </a:r>
              <a:endParaRPr lang="en-US" b="1" dirty="0">
                <a:solidFill>
                  <a:srgbClr val="293B45"/>
                </a:solidFill>
                <a:latin typeface="Noto Sans" charset="0"/>
                <a:ea typeface="Noto Sans" charset="0"/>
                <a:cs typeface="Noto Sans" charset="0"/>
              </a:endParaRPr>
            </a:p>
          </p:txBody>
        </p:sp>
      </p:grpSp>
    </p:spTree>
    <p:extLst>
      <p:ext uri="{BB962C8B-B14F-4D97-AF65-F5344CB8AC3E}">
        <p14:creationId xmlns:p14="http://schemas.microsoft.com/office/powerpoint/2010/main" val="2516554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10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50000">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14:bounceEnd="50000">
                                          <p:cBhvr additive="base">
                                            <p:cTn id="13"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14:presetBounceEnd="5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50000">
                                          <p:cBhvr additive="base">
                                            <p:cTn id="21"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14:presetBounceEnd="50000">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14:bounceEnd="50000">
                                          <p:cBhvr additive="base">
                                            <p:cTn id="29"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0-#ppt_w/2"/>
                                              </p:val>
                                            </p:tav>
                                            <p:tav tm="100000">
                                              <p:val>
                                                <p:strVal val="#ppt_x"/>
                                              </p:val>
                                            </p:tav>
                                          </p:tavLst>
                                        </p:anim>
                                        <p:anim calcmode="lin" valueType="num">
                                          <p:cBhvr additive="base">
                                            <p:cTn id="30" dur="1000" fill="hold"/>
                                            <p:tgtEl>
                                              <p:spTgt spid="21"/>
                                            </p:tgtEl>
                                            <p:attrNameLst>
                                              <p:attrName>ppt_y</p:attrName>
                                            </p:attrNameLst>
                                          </p:cBhvr>
                                          <p:tavLst>
                                            <p:tav tm="0">
                                              <p:val>
                                                <p:strVal val="#ppt_y"/>
                                              </p:val>
                                            </p:tav>
                                            <p:tav tm="100000">
                                              <p:val>
                                                <p:strVal val="#ppt_y"/>
                                              </p:val>
                                            </p:tav>
                                          </p:tavLst>
                                        </p:anim>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r>
              <a:rPr lang="fr-FR" sz="1600" dirty="0">
                <a:solidFill>
                  <a:srgbClr val="293B45"/>
                </a:solidFill>
                <a:latin typeface="Noto Sans" charset="0"/>
                <a:ea typeface="Noto Sans" charset="0"/>
                <a:cs typeface="Noto Sans" charset="0"/>
              </a:rPr>
              <a:t>Le déploiement à grande échelle d’un intégré </a:t>
            </a:r>
            <a:r>
              <a:rPr lang="fr-FR" sz="1600" b="1" dirty="0">
                <a:solidFill>
                  <a:srgbClr val="293B45"/>
                </a:solidFill>
                <a:latin typeface="Noto Sans" charset="0"/>
                <a:ea typeface="Noto Sans" charset="0"/>
                <a:cs typeface="Noto Sans" charset="0"/>
              </a:rPr>
              <a:t>d’interventions relatives aux services WASH, à la vaccination anti-</a:t>
            </a:r>
            <a:r>
              <a:rPr lang="fr-FR" sz="1600" b="1" dirty="0" err="1">
                <a:solidFill>
                  <a:srgbClr val="293B45"/>
                </a:solidFill>
                <a:latin typeface="Noto Sans" charset="0"/>
                <a:ea typeface="Noto Sans" charset="0"/>
                <a:cs typeface="Noto Sans" charset="0"/>
              </a:rPr>
              <a:t>rotavirus</a:t>
            </a:r>
            <a:r>
              <a:rPr lang="fr-FR" sz="1600" b="1" dirty="0">
                <a:solidFill>
                  <a:srgbClr val="293B45"/>
                </a:solidFill>
                <a:latin typeface="Noto Sans" charset="0"/>
                <a:ea typeface="Noto Sans" charset="0"/>
                <a:cs typeface="Noto Sans" charset="0"/>
              </a:rPr>
              <a:t> et à la nutrition</a:t>
            </a:r>
            <a:r>
              <a:rPr lang="fr-FR" sz="1600" dirty="0">
                <a:solidFill>
                  <a:srgbClr val="293B45"/>
                </a:solidFill>
                <a:latin typeface="Noto Sans" charset="0"/>
                <a:ea typeface="Noto Sans" charset="0"/>
                <a:cs typeface="Noto Sans" charset="0"/>
              </a:rPr>
              <a:t> de manière à atteindre une couverture de </a:t>
            </a:r>
            <a:r>
              <a:rPr lang="fr-FR" sz="1600" dirty="0" smtClean="0">
                <a:solidFill>
                  <a:srgbClr val="293B45"/>
                </a:solidFill>
                <a:latin typeface="Noto Sans" charset="0"/>
                <a:ea typeface="Noto Sans" charset="0"/>
                <a:cs typeface="Noto Sans" charset="0"/>
              </a:rPr>
              <a:t>100 %</a:t>
            </a:r>
            <a:endParaRPr lang="en-GB" sz="1600" dirty="0">
              <a:solidFill>
                <a:srgbClr val="293B45"/>
              </a:solidFill>
              <a:latin typeface="Noto Sans" charset="0"/>
              <a:ea typeface="Noto Sans" charset="0"/>
              <a:cs typeface="Noto Sans" charset="0"/>
            </a:endParaRPr>
          </a:p>
        </p:txBody>
      </p:sp>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pPr lvl="0">
              <a:defRPr sz="1800"/>
            </a:pPr>
            <a:r>
              <a:rPr lang="fr-FR" sz="1600" dirty="0">
                <a:solidFill>
                  <a:srgbClr val="293B45"/>
                </a:solidFill>
                <a:latin typeface="Noto Sans" charset="0"/>
                <a:ea typeface="Noto Sans" charset="0"/>
                <a:cs typeface="Noto Sans" charset="0"/>
              </a:rPr>
              <a:t>pourrait </a:t>
            </a:r>
            <a:r>
              <a:rPr lang="fr-FR" sz="1600" b="1" dirty="0">
                <a:solidFill>
                  <a:srgbClr val="293B45"/>
                </a:solidFill>
                <a:latin typeface="Noto Sans" charset="0"/>
                <a:ea typeface="Noto Sans" charset="0"/>
                <a:cs typeface="Noto Sans" charset="0"/>
              </a:rPr>
              <a:t>réduire de près de deux tiers (63 %) la morbidité </a:t>
            </a:r>
            <a:r>
              <a:rPr lang="fr-FR" sz="1600" dirty="0">
                <a:solidFill>
                  <a:srgbClr val="293B45"/>
                </a:solidFill>
                <a:latin typeface="Noto Sans" charset="0"/>
                <a:ea typeface="Noto Sans" charset="0"/>
                <a:cs typeface="Noto Sans" charset="0"/>
              </a:rPr>
              <a:t>et de près de </a:t>
            </a:r>
            <a:r>
              <a:rPr lang="fr-FR" sz="1600" b="1" dirty="0">
                <a:solidFill>
                  <a:srgbClr val="293B45"/>
                </a:solidFill>
                <a:latin typeface="Noto Sans" charset="0"/>
                <a:ea typeface="Noto Sans" charset="0"/>
                <a:cs typeface="Noto Sans" charset="0"/>
              </a:rPr>
              <a:t>moitié (49 %) la mortalité </a:t>
            </a:r>
            <a:r>
              <a:rPr lang="fr-FR" sz="1600" dirty="0">
                <a:solidFill>
                  <a:srgbClr val="293B45"/>
                </a:solidFill>
                <a:latin typeface="Noto Sans" charset="0"/>
                <a:ea typeface="Noto Sans" charset="0"/>
                <a:cs typeface="Noto Sans" charset="0"/>
              </a:rPr>
              <a:t>dues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à </a:t>
            </a:r>
            <a:r>
              <a:rPr lang="fr-FR" sz="1600" dirty="0">
                <a:solidFill>
                  <a:srgbClr val="293B45"/>
                </a:solidFill>
                <a:latin typeface="Noto Sans" charset="0"/>
                <a:ea typeface="Noto Sans" charset="0"/>
                <a:cs typeface="Noto Sans" charset="0"/>
              </a:rPr>
              <a:t>la diarrhée et à la pneumonie – ce qui équivaudrait à prévenir le décès de plus de </a:t>
            </a:r>
            <a:r>
              <a:rPr lang="fr-FR" sz="1600" b="1" dirty="0">
                <a:solidFill>
                  <a:srgbClr val="293B45"/>
                </a:solidFill>
                <a:latin typeface="Noto Sans" charset="0"/>
                <a:ea typeface="Noto Sans" charset="0"/>
                <a:cs typeface="Noto Sans" charset="0"/>
              </a:rPr>
              <a:t>697 000 enfants par an</a:t>
            </a:r>
            <a:r>
              <a:rPr lang="fr-FR" sz="1600" dirty="0">
                <a:solidFill>
                  <a:srgbClr val="293B45"/>
                </a:solidFill>
                <a:latin typeface="Noto Sans" charset="0"/>
                <a:ea typeface="Noto Sans" charset="0"/>
                <a:cs typeface="Noto Sans" charset="0"/>
              </a:rPr>
              <a:t>.</a:t>
            </a:r>
          </a:p>
        </p:txBody>
      </p:sp>
      <p:sp>
        <p:nvSpPr>
          <p:cNvPr id="8" name="Rounded Rectangle 7"/>
          <p:cNvSpPr/>
          <p:nvPr/>
        </p:nvSpPr>
        <p:spPr>
          <a:xfrm>
            <a:off x="483278" y="43043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b="1" dirty="0">
                <a:solidFill>
                  <a:srgbClr val="293B45"/>
                </a:solidFill>
                <a:latin typeface="Noto Sans" charset="0"/>
                <a:ea typeface="Noto Sans" charset="0"/>
                <a:cs typeface="Noto Sans" charset="0"/>
              </a:rPr>
              <a:t>Chaque dollar US</a:t>
            </a:r>
            <a:r>
              <a:rPr lang="fr-FR" sz="1600" dirty="0">
                <a:solidFill>
                  <a:srgbClr val="293B45"/>
                </a:solidFill>
                <a:latin typeface="Noto Sans" charset="0"/>
                <a:ea typeface="Noto Sans" charset="0"/>
                <a:cs typeface="Noto Sans" charset="0"/>
              </a:rPr>
              <a:t> investi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dans </a:t>
            </a:r>
            <a:r>
              <a:rPr lang="fr-FR" sz="1600" dirty="0">
                <a:solidFill>
                  <a:srgbClr val="293B45"/>
                </a:solidFill>
                <a:latin typeface="Noto Sans" charset="0"/>
                <a:ea typeface="Noto Sans" charset="0"/>
                <a:cs typeface="Noto Sans" charset="0"/>
              </a:rPr>
              <a:t>l’eau et l’assainissement,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à l’échelle </a:t>
            </a:r>
            <a:r>
              <a:rPr lang="fr-FR" sz="1600" dirty="0">
                <a:solidFill>
                  <a:srgbClr val="293B45"/>
                </a:solidFill>
                <a:latin typeface="Noto Sans" charset="0"/>
                <a:ea typeface="Noto Sans" charset="0"/>
                <a:cs typeface="Noto Sans" charset="0"/>
              </a:rPr>
              <a:t>mondiale</a:t>
            </a:r>
          </a:p>
        </p:txBody>
      </p:sp>
      <p:sp>
        <p:nvSpPr>
          <p:cNvPr id="10" name="Rounded Rectangle 9"/>
          <p:cNvSpPr/>
          <p:nvPr/>
        </p:nvSpPr>
        <p:spPr>
          <a:xfrm>
            <a:off x="5739259" y="43054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produit un </a:t>
            </a:r>
            <a:r>
              <a:rPr lang="fr-FR" sz="1600" b="1" dirty="0">
                <a:solidFill>
                  <a:srgbClr val="293B45"/>
                </a:solidFill>
                <a:latin typeface="Noto Sans" charset="0"/>
                <a:ea typeface="Noto Sans" charset="0"/>
                <a:cs typeface="Noto Sans" charset="0"/>
              </a:rPr>
              <a:t>rendement de 4,3 dollars US</a:t>
            </a:r>
            <a:r>
              <a:rPr lang="fr-FR" sz="1600" dirty="0">
                <a:solidFill>
                  <a:srgbClr val="293B45"/>
                </a:solidFill>
                <a:latin typeface="Noto Sans" charset="0"/>
                <a:ea typeface="Noto Sans" charset="0"/>
                <a:cs typeface="Noto Sans" charset="0"/>
              </a:rPr>
              <a:t> sous forme de coûts de santé réduits.</a:t>
            </a:r>
          </a:p>
        </p:txBody>
      </p:sp>
      <p:grpSp>
        <p:nvGrpSpPr>
          <p:cNvPr id="25" name="Group 24"/>
          <p:cNvGrpSpPr/>
          <p:nvPr/>
        </p:nvGrpSpPr>
        <p:grpSpPr>
          <a:xfrm>
            <a:off x="-6" y="457203"/>
            <a:ext cx="2823035" cy="449678"/>
            <a:chOff x="-6" y="457203"/>
            <a:chExt cx="2838621" cy="449678"/>
          </a:xfrm>
        </p:grpSpPr>
        <p:sp>
          <p:nvSpPr>
            <p:cNvPr id="12" name="Round Same Side Corner Rectangle 11"/>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DES BÉNÉFICES</a:t>
              </a:r>
              <a:endParaRPr lang="en-US" b="1" dirty="0">
                <a:solidFill>
                  <a:srgbClr val="293B45"/>
                </a:solidFill>
                <a:latin typeface="Noto Sans" charset="0"/>
                <a:ea typeface="Noto Sans" charset="0"/>
                <a:cs typeface="Noto Sans" charset="0"/>
              </a:endParaRPr>
            </a:p>
          </p:txBody>
        </p:sp>
      </p:gr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9488" y="2171309"/>
            <a:ext cx="2140531" cy="140089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233" y="4427057"/>
            <a:ext cx="1681994" cy="1686985"/>
          </a:xfrm>
          <a:prstGeom prst="rect">
            <a:avLst/>
          </a:prstGeom>
        </p:spPr>
      </p:pic>
      <p:sp>
        <p:nvSpPr>
          <p:cNvPr id="26" name="Title 1"/>
          <p:cNvSpPr txBox="1">
            <a:spLocks/>
          </p:cNvSpPr>
          <p:nvPr/>
        </p:nvSpPr>
        <p:spPr>
          <a:xfrm>
            <a:off x="296153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Des </a:t>
            </a:r>
            <a:r>
              <a:rPr lang="en-GB" sz="1800" b="1" dirty="0" err="1">
                <a:solidFill>
                  <a:srgbClr val="293B45"/>
                </a:solidFill>
                <a:latin typeface="Noto Sans" charset="0"/>
                <a:ea typeface="Noto Sans" charset="0"/>
                <a:cs typeface="Noto Sans" charset="0"/>
              </a:rPr>
              <a:t>bénéfices</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possibles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3542716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50000">
                                          <p:cBhvr additive="base">
                                            <p:cTn id="7"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3279" y="1771857"/>
            <a:ext cx="4014580" cy="2072684"/>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L’intégration des interventions relatives à la santé et aux services WASH peut apporter </a:t>
            </a:r>
            <a:r>
              <a:rPr lang="fr-FR" sz="1600" b="1" dirty="0">
                <a:solidFill>
                  <a:srgbClr val="293B45"/>
                </a:solidFill>
                <a:latin typeface="Noto Sans" charset="0"/>
                <a:ea typeface="Noto Sans" charset="0"/>
                <a:cs typeface="Noto Sans" charset="0"/>
              </a:rPr>
              <a:t>de bien plus grands bénéfices que leur simple addition.</a:t>
            </a: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ackgroundRemoval t="2074" b="89862" l="9920" r="93120"/>
                    </a14:imgEffect>
                  </a14:imgLayer>
                </a14:imgProps>
              </a:ext>
              <a:ext uri="{28A0092B-C50C-407E-A947-70E740481C1C}">
                <a14:useLocalDpi xmlns:a14="http://schemas.microsoft.com/office/drawing/2010/main" val="0"/>
              </a:ext>
            </a:extLst>
          </a:blip>
          <a:stretch>
            <a:fillRect/>
          </a:stretch>
        </p:blipFill>
        <p:spPr>
          <a:xfrm>
            <a:off x="9013255" y="1771857"/>
            <a:ext cx="3036970" cy="2108872"/>
          </a:xfrm>
          <a:prstGeom prst="rect">
            <a:avLst/>
          </a:prstGeom>
        </p:spPr>
      </p:pic>
      <p:sp>
        <p:nvSpPr>
          <p:cNvPr id="7" name="Rounded Rectangle 6"/>
          <p:cNvSpPr/>
          <p:nvPr/>
        </p:nvSpPr>
        <p:spPr>
          <a:xfrm>
            <a:off x="5739259" y="1771857"/>
            <a:ext cx="4212614" cy="2072684"/>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180000" bIns="72000" rtlCol="0" anchor="ctr" anchorCtr="0"/>
          <a:lstStyle/>
          <a:p>
            <a:r>
              <a:rPr lang="fr-FR" sz="1600" dirty="0">
                <a:solidFill>
                  <a:srgbClr val="293B45"/>
                </a:solidFill>
                <a:latin typeface="Noto Sans" charset="0"/>
                <a:ea typeface="Noto Sans" charset="0"/>
                <a:cs typeface="Noto Sans" charset="0"/>
              </a:rPr>
              <a:t>Par exemple, une amélioration simultanée des accès aux services WASH et aux soins de santé semble </a:t>
            </a:r>
            <a:r>
              <a:rPr lang="fr-FR" sz="1600" b="1" dirty="0">
                <a:solidFill>
                  <a:srgbClr val="293B45"/>
                </a:solidFill>
                <a:latin typeface="Noto Sans" charset="0"/>
                <a:ea typeface="Noto Sans" charset="0"/>
                <a:cs typeface="Noto Sans" charset="0"/>
              </a:rPr>
              <a:t>réduire de moitié la probabilité de souffrir d’un retard de croissance</a:t>
            </a:r>
            <a:r>
              <a:rPr lang="fr-FR" sz="1600" dirty="0">
                <a:solidFill>
                  <a:srgbClr val="293B45"/>
                </a:solidFill>
                <a:latin typeface="Noto Sans" charset="0"/>
                <a:ea typeface="Noto Sans" charset="0"/>
                <a:cs typeface="Noto Sans" charset="0"/>
              </a:rPr>
              <a:t> par rapport au seul accès aux services WASH.</a:t>
            </a:r>
            <a:endParaRPr lang="en-GB" sz="1600" dirty="0">
              <a:solidFill>
                <a:srgbClr val="293B45"/>
              </a:solidFill>
              <a:latin typeface="Noto Sans" charset="0"/>
              <a:ea typeface="Noto Sans" charset="0"/>
              <a:cs typeface="Noto Sans" charset="0"/>
            </a:endParaRPr>
          </a:p>
        </p:txBody>
      </p:sp>
      <p:sp>
        <p:nvSpPr>
          <p:cNvPr id="8" name="Rounded Rectangle 7"/>
          <p:cNvSpPr/>
          <p:nvPr/>
        </p:nvSpPr>
        <p:spPr>
          <a:xfrm>
            <a:off x="483278" y="4278921"/>
            <a:ext cx="4014581" cy="1932833"/>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Les pays d’Afrique subsaharienne et d’Asie du Sud qui ne luttent pas contre le retard de croissance des enfants subissent des pertes économiques douloureuses pouvant aller </a:t>
            </a:r>
            <a:r>
              <a:rPr lang="fr-FR" sz="1600" b="1" dirty="0">
                <a:solidFill>
                  <a:srgbClr val="293B45"/>
                </a:solidFill>
                <a:latin typeface="Noto Sans" charset="0"/>
                <a:ea typeface="Noto Sans" charset="0"/>
                <a:cs typeface="Noto Sans" charset="0"/>
              </a:rPr>
              <a:t>jusqu’à 9 à 10 % </a:t>
            </a:r>
            <a:r>
              <a:rPr lang="fr-FR" sz="1600" b="1" dirty="0" smtClean="0">
                <a:solidFill>
                  <a:srgbClr val="293B45"/>
                </a:solidFill>
                <a:latin typeface="Noto Sans" charset="0"/>
                <a:ea typeface="Noto Sans" charset="0"/>
                <a:cs typeface="Noto Sans" charset="0"/>
              </a:rPr>
              <a:t/>
            </a:r>
            <a:br>
              <a:rPr lang="fr-FR" sz="1600" b="1" dirty="0" smtClean="0">
                <a:solidFill>
                  <a:srgbClr val="293B45"/>
                </a:solidFill>
                <a:latin typeface="Noto Sans" charset="0"/>
                <a:ea typeface="Noto Sans" charset="0"/>
                <a:cs typeface="Noto Sans" charset="0"/>
              </a:rPr>
            </a:br>
            <a:r>
              <a:rPr lang="fr-FR" sz="1600" b="1" dirty="0" smtClean="0">
                <a:solidFill>
                  <a:srgbClr val="293B45"/>
                </a:solidFill>
                <a:latin typeface="Noto Sans" charset="0"/>
                <a:ea typeface="Noto Sans" charset="0"/>
                <a:cs typeface="Noto Sans" charset="0"/>
              </a:rPr>
              <a:t>du </a:t>
            </a:r>
            <a:r>
              <a:rPr lang="fr-FR" sz="1600" b="1" dirty="0">
                <a:solidFill>
                  <a:srgbClr val="293B45"/>
                </a:solidFill>
                <a:latin typeface="Noto Sans" charset="0"/>
                <a:ea typeface="Noto Sans" charset="0"/>
                <a:cs typeface="Noto Sans" charset="0"/>
              </a:rPr>
              <a:t>PIB par habitant.</a:t>
            </a:r>
          </a:p>
        </p:txBody>
      </p:sp>
      <p:sp>
        <p:nvSpPr>
          <p:cNvPr id="10" name="Rounded Rectangle 9"/>
          <p:cNvSpPr/>
          <p:nvPr/>
        </p:nvSpPr>
        <p:spPr>
          <a:xfrm>
            <a:off x="5739259" y="4280001"/>
            <a:ext cx="4212615" cy="1930299"/>
          </a:xfrm>
          <a:prstGeom prst="roundRect">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ctr" anchorCtr="0"/>
          <a:lstStyle/>
          <a:p>
            <a:pPr lvl="0">
              <a:defRPr sz="1800"/>
            </a:pPr>
            <a:r>
              <a:rPr lang="fr-FR" sz="1600" dirty="0">
                <a:solidFill>
                  <a:srgbClr val="293B45"/>
                </a:solidFill>
                <a:latin typeface="Noto Sans" charset="0"/>
                <a:ea typeface="Noto Sans" charset="0"/>
                <a:cs typeface="Noto Sans" charset="0"/>
              </a:rPr>
              <a:t>La mise en place d’interventions intégrées en matière de nutrition </a:t>
            </a:r>
            <a:r>
              <a:rPr lang="fr-FR" sz="1600" dirty="0" smtClean="0">
                <a:solidFill>
                  <a:srgbClr val="293B45"/>
                </a:solidFill>
                <a:latin typeface="Noto Sans" charset="0"/>
                <a:ea typeface="Noto Sans" charset="0"/>
                <a:cs typeface="Noto Sans" charset="0"/>
              </a:rPr>
              <a:t/>
            </a:r>
            <a:br>
              <a:rPr lang="fr-FR" sz="1600" dirty="0" smtClean="0">
                <a:solidFill>
                  <a:srgbClr val="293B45"/>
                </a:solidFill>
                <a:latin typeface="Noto Sans" charset="0"/>
                <a:ea typeface="Noto Sans" charset="0"/>
                <a:cs typeface="Noto Sans" charset="0"/>
              </a:rPr>
            </a:br>
            <a:r>
              <a:rPr lang="fr-FR" sz="1600" dirty="0" smtClean="0">
                <a:solidFill>
                  <a:srgbClr val="293B45"/>
                </a:solidFill>
                <a:latin typeface="Noto Sans" charset="0"/>
                <a:ea typeface="Noto Sans" charset="0"/>
                <a:cs typeface="Noto Sans" charset="0"/>
              </a:rPr>
              <a:t>et </a:t>
            </a:r>
            <a:r>
              <a:rPr lang="fr-FR" sz="1600" dirty="0">
                <a:solidFill>
                  <a:srgbClr val="293B45"/>
                </a:solidFill>
                <a:latin typeface="Noto Sans" charset="0"/>
                <a:ea typeface="Noto Sans" charset="0"/>
                <a:cs typeface="Noto Sans" charset="0"/>
              </a:rPr>
              <a:t>de services WASH pourrait contribuer à créer une </a:t>
            </a:r>
            <a:r>
              <a:rPr lang="fr-FR" sz="1600" b="1" dirty="0" smtClean="0">
                <a:solidFill>
                  <a:srgbClr val="293B45"/>
                </a:solidFill>
                <a:latin typeface="Noto Sans" charset="0"/>
                <a:ea typeface="Noto Sans" charset="0"/>
                <a:cs typeface="Noto Sans" charset="0"/>
              </a:rPr>
              <a:t>main-d’œuvre </a:t>
            </a:r>
            <a:r>
              <a:rPr lang="fr-FR" sz="1600" b="1" dirty="0">
                <a:solidFill>
                  <a:srgbClr val="293B45"/>
                </a:solidFill>
                <a:latin typeface="Noto Sans" charset="0"/>
                <a:ea typeface="Noto Sans" charset="0"/>
                <a:cs typeface="Noto Sans" charset="0"/>
              </a:rPr>
              <a:t>plus productive et à stimuler la croissance économique.</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2510414"/>
            <a:ext cx="1046898" cy="70089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3603" y="4894669"/>
            <a:ext cx="1046898" cy="700891"/>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4566" y="4309105"/>
            <a:ext cx="1783734" cy="1770830"/>
          </a:xfrm>
          <a:prstGeom prst="rect">
            <a:avLst/>
          </a:prstGeom>
        </p:spPr>
      </p:pic>
      <p:grpSp>
        <p:nvGrpSpPr>
          <p:cNvPr id="15" name="Group 14"/>
          <p:cNvGrpSpPr/>
          <p:nvPr/>
        </p:nvGrpSpPr>
        <p:grpSpPr>
          <a:xfrm>
            <a:off x="-6" y="457203"/>
            <a:ext cx="2823035" cy="449678"/>
            <a:chOff x="-6" y="457203"/>
            <a:chExt cx="2838621" cy="449678"/>
          </a:xfrm>
        </p:grpSpPr>
        <p:sp>
          <p:nvSpPr>
            <p:cNvPr id="16" name="Round Same Side Corner Rectangle 15"/>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 y="486892"/>
              <a:ext cx="2663693" cy="400110"/>
            </a:xfrm>
            <a:prstGeom prst="rect">
              <a:avLst/>
            </a:prstGeom>
          </p:spPr>
          <p:txBody>
            <a:bodyPr wrap="square">
              <a:spAutoFit/>
            </a:bodyPr>
            <a:lstStyle/>
            <a:p>
              <a:pPr algn="r"/>
              <a:r>
                <a:rPr lang="en-GB" sz="2000" b="1" dirty="0" smtClean="0">
                  <a:solidFill>
                    <a:srgbClr val="293B45"/>
                  </a:solidFill>
                  <a:latin typeface="Noto Sans" charset="0"/>
                  <a:ea typeface="Noto Sans" charset="0"/>
                  <a:cs typeface="Noto Sans" charset="0"/>
                </a:rPr>
                <a:t>DES BÉNÉFICES</a:t>
              </a:r>
              <a:endParaRPr lang="en-US" b="1" dirty="0">
                <a:solidFill>
                  <a:srgbClr val="293B45"/>
                </a:solidFill>
                <a:latin typeface="Noto Sans" charset="0"/>
                <a:ea typeface="Noto Sans" charset="0"/>
                <a:cs typeface="Noto Sans" charset="0"/>
              </a:endParaRPr>
            </a:p>
          </p:txBody>
        </p:sp>
      </p:grpSp>
      <p:sp>
        <p:nvSpPr>
          <p:cNvPr id="18" name="Title 1"/>
          <p:cNvSpPr txBox="1">
            <a:spLocks/>
          </p:cNvSpPr>
          <p:nvPr/>
        </p:nvSpPr>
        <p:spPr>
          <a:xfrm>
            <a:off x="2961530" y="2416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rgbClr val="293B45"/>
                </a:solidFill>
                <a:latin typeface="Noto Sans" charset="0"/>
                <a:ea typeface="Noto Sans" charset="0"/>
                <a:cs typeface="Noto Sans" charset="0"/>
              </a:rPr>
              <a:t>Des </a:t>
            </a:r>
            <a:r>
              <a:rPr lang="en-GB" sz="1800" b="1" dirty="0" err="1">
                <a:solidFill>
                  <a:srgbClr val="293B45"/>
                </a:solidFill>
                <a:latin typeface="Noto Sans" charset="0"/>
                <a:ea typeface="Noto Sans" charset="0"/>
                <a:cs typeface="Noto Sans" charset="0"/>
              </a:rPr>
              <a:t>bénéfices</a:t>
            </a:r>
            <a:r>
              <a:rPr lang="en-GB" sz="1800" b="1" dirty="0">
                <a:solidFill>
                  <a:srgbClr val="293B45"/>
                </a:solidFill>
                <a:latin typeface="Noto Sans" charset="0"/>
                <a:ea typeface="Noto Sans" charset="0"/>
                <a:cs typeface="Noto Sans" charset="0"/>
              </a:rPr>
              <a:t> </a:t>
            </a:r>
            <a:r>
              <a:rPr lang="en-GB" sz="1800" b="1" dirty="0" err="1">
                <a:solidFill>
                  <a:srgbClr val="293B45"/>
                </a:solidFill>
                <a:latin typeface="Noto Sans" charset="0"/>
                <a:ea typeface="Noto Sans" charset="0"/>
                <a:cs typeface="Noto Sans" charset="0"/>
              </a:rPr>
              <a:t>possibles</a:t>
            </a:r>
            <a:endParaRPr lang="en-GB" sz="1800"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863959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50000">
                                          <p:cBhvr additive="base">
                                            <p:cTn id="7" dur="10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accel="50000" decel="5000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82 0.00116 L 0.05964 0.00116 " pathEditMode="relative" rAng="0" ptsTypes="AA">
                                          <p:cBhvr>
                                            <p:cTn id="18" dur="1000" fill="hold"/>
                                            <p:tgtEl>
                                              <p:spTgt spid="20"/>
                                            </p:tgtEl>
                                            <p:attrNameLst>
                                              <p:attrName>ppt_x</p:attrName>
                                              <p:attrName>ppt_y</p:attrName>
                                            </p:attrNameLst>
                                          </p:cBhvr>
                                          <p:rCtr x="3385" y="0"/>
                                        </p:animMotion>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82 0.00116 L 0.05964 0.00116 " pathEditMode="relative" rAng="0" ptsTypes="AA">
                                          <p:cBhvr>
                                            <p:cTn id="34" dur="1000" fill="hold"/>
                                            <p:tgtEl>
                                              <p:spTgt spid="21"/>
                                            </p:tgtEl>
                                            <p:attrNameLst>
                                              <p:attrName>ppt_x</p:attrName>
                                              <p:attrName>ppt_y</p:attrName>
                                            </p:attrNameLst>
                                          </p:cBhvr>
                                          <p:rCtr x="3385" y="0"/>
                                        </p:animMotion>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2" presetClass="entr" presetSubtype="2"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 y="457203"/>
            <a:ext cx="6674466" cy="737575"/>
            <a:chOff x="-6" y="457203"/>
            <a:chExt cx="2838621" cy="737575"/>
          </a:xfrm>
        </p:grpSpPr>
        <p:sp>
          <p:nvSpPr>
            <p:cNvPr id="8" name="Round Same Side Corner Rectangle 7"/>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 y="486892"/>
              <a:ext cx="2663693" cy="707886"/>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POURQUOI RECOURIR À L’INTÉGRATION ?</a:t>
              </a:r>
              <a:endParaRPr lang="en-US" b="1" dirty="0">
                <a:solidFill>
                  <a:srgbClr val="293B45"/>
                </a:solidFill>
                <a:latin typeface="Noto Sans" charset="0"/>
                <a:ea typeface="Noto Sans" charset="0"/>
                <a:cs typeface="Noto Sans" charset="0"/>
              </a:endParaRPr>
            </a:p>
          </p:txBody>
        </p:sp>
      </p:grpSp>
      <p:sp>
        <p:nvSpPr>
          <p:cNvPr id="14" name="Rounded Rectangle 13"/>
          <p:cNvSpPr/>
          <p:nvPr/>
        </p:nvSpPr>
        <p:spPr>
          <a:xfrm>
            <a:off x="838201" y="1340229"/>
            <a:ext cx="2846568" cy="1721023"/>
          </a:xfrm>
          <a:prstGeom prst="roundRect">
            <a:avLst>
              <a:gd name="adj" fmla="val 5371"/>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72000" rtlCol="0" anchor="t" anchorCtr="0"/>
          <a:lstStyle/>
          <a:p>
            <a:r>
              <a:rPr lang="en-GB" sz="2800" b="1" smtClean="0">
                <a:solidFill>
                  <a:srgbClr val="293B45"/>
                </a:solidFill>
                <a:latin typeface="Noto Sans" charset="0"/>
                <a:ea typeface="Noto Sans" charset="0"/>
                <a:cs typeface="Noto Sans" charset="0"/>
              </a:rPr>
              <a:t>289 000</a:t>
            </a:r>
            <a:r>
              <a:rPr lang="en-GB" sz="1400" b="1" smtClean="0">
                <a:solidFill>
                  <a:srgbClr val="293B45"/>
                </a:solidFill>
                <a:latin typeface="Noto Sans" charset="0"/>
                <a:ea typeface="Noto Sans" charset="0"/>
                <a:cs typeface="Noto Sans" charset="0"/>
              </a:rPr>
              <a:t> </a:t>
            </a:r>
            <a:r>
              <a:rPr lang="en-GB" sz="1400" b="1" dirty="0" smtClean="0">
                <a:solidFill>
                  <a:srgbClr val="293B45"/>
                </a:solidFill>
                <a:latin typeface="Noto Sans" charset="0"/>
                <a:ea typeface="Noto Sans" charset="0"/>
                <a:cs typeface="Noto Sans" charset="0"/>
              </a:rPr>
              <a:t/>
            </a:r>
            <a:br>
              <a:rPr lang="en-GB" sz="1400" b="1" dirty="0" smtClean="0">
                <a:solidFill>
                  <a:srgbClr val="293B45"/>
                </a:solidFill>
                <a:latin typeface="Noto Sans" charset="0"/>
                <a:ea typeface="Noto Sans" charset="0"/>
                <a:cs typeface="Noto Sans" charset="0"/>
              </a:rPr>
            </a:br>
            <a:r>
              <a:rPr lang="fr-FR" sz="1200" b="1" dirty="0" smtClean="0">
                <a:solidFill>
                  <a:srgbClr val="293B45"/>
                </a:solidFill>
                <a:latin typeface="Noto Sans" charset="0"/>
                <a:ea typeface="Noto Sans" charset="0"/>
                <a:cs typeface="Noto Sans" charset="0"/>
              </a:rPr>
              <a:t>enfants </a:t>
            </a:r>
            <a:r>
              <a:rPr lang="fr-FR" sz="1200" b="1" dirty="0">
                <a:solidFill>
                  <a:srgbClr val="293B45"/>
                </a:solidFill>
                <a:latin typeface="Noto Sans" charset="0"/>
                <a:ea typeface="Noto Sans" charset="0"/>
                <a:cs typeface="Noto Sans" charset="0"/>
              </a:rPr>
              <a:t>meurent chaque année </a:t>
            </a:r>
            <a:r>
              <a:rPr lang="fr-FR" sz="1200" dirty="0">
                <a:solidFill>
                  <a:srgbClr val="293B45"/>
                </a:solidFill>
                <a:latin typeface="Noto Sans" charset="0"/>
                <a:ea typeface="Noto Sans" charset="0"/>
                <a:cs typeface="Noto Sans" charset="0"/>
              </a:rPr>
              <a:t>de </a:t>
            </a:r>
            <a:r>
              <a:rPr lang="fr-FR" sz="1200" dirty="0" smtClean="0">
                <a:solidFill>
                  <a:srgbClr val="293B45"/>
                </a:solidFill>
                <a:latin typeface="Noto Sans" charset="0"/>
                <a:ea typeface="Noto Sans" charset="0"/>
                <a:cs typeface="Noto Sans" charset="0"/>
              </a:rPr>
              <a:t>maladies diarrhéiques </a:t>
            </a:r>
            <a:r>
              <a:rPr lang="fr-FR" sz="1200" dirty="0">
                <a:solidFill>
                  <a:srgbClr val="293B45"/>
                </a:solidFill>
                <a:latin typeface="Noto Sans" charset="0"/>
                <a:ea typeface="Noto Sans" charset="0"/>
                <a:cs typeface="Noto Sans" charset="0"/>
              </a:rPr>
              <a:t>causées par un assainissement inadéquat – </a:t>
            </a:r>
            <a:r>
              <a:rPr lang="fr-FR" sz="1200" b="1" dirty="0">
                <a:solidFill>
                  <a:srgbClr val="293B45"/>
                </a:solidFill>
                <a:latin typeface="Noto Sans" charset="0"/>
                <a:ea typeface="Noto Sans" charset="0"/>
                <a:cs typeface="Noto Sans" charset="0"/>
              </a:rPr>
              <a:t>soit un enfant toutes les deux minutes</a:t>
            </a:r>
            <a:endParaRPr lang="en-GB" sz="1200" b="1" dirty="0">
              <a:solidFill>
                <a:srgbClr val="293B45"/>
              </a:solidFill>
              <a:latin typeface="Noto Sans" charset="0"/>
              <a:ea typeface="Noto Sans" charset="0"/>
              <a:cs typeface="Noto Sans" charset="0"/>
            </a:endParaRPr>
          </a:p>
        </p:txBody>
      </p:sp>
      <p:sp>
        <p:nvSpPr>
          <p:cNvPr id="20" name="Rounded Rectangle 19"/>
          <p:cNvSpPr/>
          <p:nvPr/>
        </p:nvSpPr>
        <p:spPr>
          <a:xfrm>
            <a:off x="3772230" y="1355743"/>
            <a:ext cx="2902228" cy="2518581"/>
          </a:xfrm>
          <a:prstGeom prst="roundRect">
            <a:avLst>
              <a:gd name="adj" fmla="val 4354"/>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72000" rtlCol="0" anchor="t" anchorCtr="0"/>
          <a:lstStyle/>
          <a:p>
            <a:pPr lvl="0"/>
            <a:r>
              <a:rPr lang="fr-FR" sz="2800" b="1" dirty="0">
                <a:solidFill>
                  <a:srgbClr val="293B45"/>
                </a:solidFill>
                <a:latin typeface="Noto Sans" charset="0"/>
                <a:ea typeface="Noto Sans" charset="0"/>
                <a:cs typeface="Noto Sans" charset="0"/>
              </a:rPr>
              <a:t>155 millions</a:t>
            </a:r>
            <a:r>
              <a:rPr lang="fr-FR" sz="1200" b="1" dirty="0">
                <a:solidFill>
                  <a:srgbClr val="293B45"/>
                </a:solidFill>
                <a:latin typeface="Noto Sans" charset="0"/>
                <a:ea typeface="Noto Sans" charset="0"/>
                <a:cs typeface="Noto Sans" charset="0"/>
              </a:rPr>
              <a:t> </a:t>
            </a:r>
            <a:r>
              <a:rPr lang="fr-FR" sz="1200" b="1" dirty="0" smtClean="0">
                <a:solidFill>
                  <a:srgbClr val="293B45"/>
                </a:solidFill>
                <a:latin typeface="Noto Sans" charset="0"/>
                <a:ea typeface="Noto Sans" charset="0"/>
                <a:cs typeface="Noto Sans" charset="0"/>
              </a:rPr>
              <a:t/>
            </a:r>
            <a:br>
              <a:rPr lang="fr-FR" sz="1200" b="1" dirty="0" smtClean="0">
                <a:solidFill>
                  <a:srgbClr val="293B45"/>
                </a:solidFill>
                <a:latin typeface="Noto Sans" charset="0"/>
                <a:ea typeface="Noto Sans" charset="0"/>
                <a:cs typeface="Noto Sans" charset="0"/>
              </a:rPr>
            </a:br>
            <a:r>
              <a:rPr lang="fr-FR" sz="1200" b="1" dirty="0" smtClean="0">
                <a:solidFill>
                  <a:srgbClr val="293B45"/>
                </a:solidFill>
                <a:latin typeface="Noto Sans" charset="0"/>
                <a:ea typeface="Noto Sans" charset="0"/>
                <a:cs typeface="Noto Sans" charset="0"/>
              </a:rPr>
              <a:t>d’enfants </a:t>
            </a:r>
            <a:r>
              <a:rPr lang="fr-FR" sz="1200" b="1" dirty="0">
                <a:solidFill>
                  <a:srgbClr val="293B45"/>
                </a:solidFill>
                <a:latin typeface="Noto Sans" charset="0"/>
                <a:ea typeface="Noto Sans" charset="0"/>
                <a:cs typeface="Noto Sans" charset="0"/>
              </a:rPr>
              <a:t>de moins de cinq ans souffrent d’un retard de croissance</a:t>
            </a:r>
            <a:r>
              <a:rPr lang="fr-FR" sz="1200" dirty="0">
                <a:solidFill>
                  <a:srgbClr val="293B45"/>
                </a:solidFill>
                <a:latin typeface="Noto Sans" charset="0"/>
                <a:ea typeface="Noto Sans" charset="0"/>
                <a:cs typeface="Noto Sans" charset="0"/>
              </a:rPr>
              <a:t>, la malnutrition chronique provoquant des dommages irréversibles sur leur développement cognitif et physique. Le retard de croissance est souvent lié à des infections dues à des services WASH inadéquats.</a:t>
            </a:r>
          </a:p>
        </p:txBody>
      </p:sp>
      <p:sp>
        <p:nvSpPr>
          <p:cNvPr id="21" name="Rounded Rectangle 20"/>
          <p:cNvSpPr/>
          <p:nvPr/>
        </p:nvSpPr>
        <p:spPr>
          <a:xfrm>
            <a:off x="3772230" y="3940115"/>
            <a:ext cx="2902228" cy="2570076"/>
          </a:xfrm>
          <a:prstGeom prst="roundRect">
            <a:avLst>
              <a:gd name="adj" fmla="val 4292"/>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72000" bIns="72000" rtlCol="0" anchor="t" anchorCtr="0"/>
          <a:lstStyle/>
          <a:p>
            <a:pPr lvl="0"/>
            <a:r>
              <a:rPr lang="fr-FR" sz="2700" b="1" dirty="0">
                <a:solidFill>
                  <a:srgbClr val="293B45"/>
                </a:solidFill>
                <a:latin typeface="Noto Sans" charset="0"/>
                <a:ea typeface="Noto Sans" charset="0"/>
                <a:cs typeface="Noto Sans" charset="0"/>
              </a:rPr>
              <a:t>Plus d’un </a:t>
            </a:r>
            <a:r>
              <a:rPr lang="fr-FR" sz="2700" b="1" dirty="0" smtClean="0">
                <a:solidFill>
                  <a:srgbClr val="293B45"/>
                </a:solidFill>
                <a:latin typeface="Noto Sans" charset="0"/>
                <a:ea typeface="Noto Sans" charset="0"/>
                <a:cs typeface="Noto Sans" charset="0"/>
              </a:rPr>
              <a:t/>
            </a:r>
            <a:br>
              <a:rPr lang="fr-FR" sz="2700" b="1" dirty="0" smtClean="0">
                <a:solidFill>
                  <a:srgbClr val="293B45"/>
                </a:solidFill>
                <a:latin typeface="Noto Sans" charset="0"/>
                <a:ea typeface="Noto Sans" charset="0"/>
                <a:cs typeface="Noto Sans" charset="0"/>
              </a:rPr>
            </a:br>
            <a:r>
              <a:rPr lang="fr-FR" sz="2700" b="1" dirty="0" smtClean="0">
                <a:solidFill>
                  <a:srgbClr val="293B45"/>
                </a:solidFill>
                <a:latin typeface="Noto Sans" charset="0"/>
                <a:ea typeface="Noto Sans" charset="0"/>
                <a:cs typeface="Noto Sans" charset="0"/>
              </a:rPr>
              <a:t>tiers </a:t>
            </a:r>
            <a:r>
              <a:rPr lang="fr-FR" sz="2700" b="1" dirty="0">
                <a:solidFill>
                  <a:srgbClr val="293B45"/>
                </a:solidFill>
                <a:latin typeface="Noto Sans" charset="0"/>
                <a:ea typeface="Noto Sans" charset="0"/>
                <a:cs typeface="Noto Sans" charset="0"/>
              </a:rPr>
              <a:t>des établissements de santé </a:t>
            </a:r>
            <a:r>
              <a:rPr lang="fr-FR" sz="2400" b="1" dirty="0" smtClean="0">
                <a:solidFill>
                  <a:srgbClr val="293B45"/>
                </a:solidFill>
                <a:latin typeface="Noto Sans" charset="0"/>
                <a:ea typeface="Noto Sans" charset="0"/>
                <a:cs typeface="Noto Sans" charset="0"/>
              </a:rPr>
              <a:t/>
            </a:r>
            <a:br>
              <a:rPr lang="fr-FR" sz="2400" b="1" dirty="0" smtClean="0">
                <a:solidFill>
                  <a:srgbClr val="293B45"/>
                </a:solidFill>
                <a:latin typeface="Noto Sans" charset="0"/>
                <a:ea typeface="Noto Sans" charset="0"/>
                <a:cs typeface="Noto Sans" charset="0"/>
              </a:rPr>
            </a:br>
            <a:r>
              <a:rPr lang="fr-FR" sz="1200" dirty="0" smtClean="0">
                <a:solidFill>
                  <a:srgbClr val="293B45"/>
                </a:solidFill>
                <a:latin typeface="Noto Sans" charset="0"/>
                <a:ea typeface="Noto Sans" charset="0"/>
                <a:cs typeface="Noto Sans" charset="0"/>
              </a:rPr>
              <a:t>des </a:t>
            </a:r>
            <a:r>
              <a:rPr lang="fr-FR" sz="1200" dirty="0">
                <a:solidFill>
                  <a:srgbClr val="293B45"/>
                </a:solidFill>
                <a:latin typeface="Noto Sans" charset="0"/>
                <a:ea typeface="Noto Sans" charset="0"/>
                <a:cs typeface="Noto Sans" charset="0"/>
              </a:rPr>
              <a:t>pays à revenu faible ou intermédiaire ne disposent pas d’un point d’eau amélioré.</a:t>
            </a:r>
          </a:p>
        </p:txBody>
      </p:sp>
      <p:sp>
        <p:nvSpPr>
          <p:cNvPr id="22" name="Rounded Rectangle 21"/>
          <p:cNvSpPr/>
          <p:nvPr/>
        </p:nvSpPr>
        <p:spPr>
          <a:xfrm>
            <a:off x="838201" y="3148717"/>
            <a:ext cx="2840825" cy="1835103"/>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bIns="72000" rtlCol="0" anchor="t" anchorCtr="0"/>
          <a:lstStyle/>
          <a:p>
            <a:r>
              <a:rPr lang="fr-FR" sz="2800" b="1" dirty="0">
                <a:solidFill>
                  <a:srgbClr val="293B45"/>
                </a:solidFill>
                <a:latin typeface="Noto Sans" charset="0"/>
                <a:ea typeface="Noto Sans" charset="0"/>
                <a:cs typeface="Noto Sans" charset="0"/>
              </a:rPr>
              <a:t>1 personne sur 3 </a:t>
            </a:r>
            <a:r>
              <a:rPr lang="fr-FR" sz="2800" b="1" dirty="0" smtClean="0">
                <a:solidFill>
                  <a:srgbClr val="293B45"/>
                </a:solidFill>
                <a:latin typeface="Noto Sans" charset="0"/>
                <a:ea typeface="Noto Sans" charset="0"/>
                <a:cs typeface="Noto Sans" charset="0"/>
              </a:rPr>
              <a:t/>
            </a:r>
            <a:br>
              <a:rPr lang="fr-FR" sz="2800" b="1" dirty="0" smtClean="0">
                <a:solidFill>
                  <a:srgbClr val="293B45"/>
                </a:solidFill>
                <a:latin typeface="Noto Sans" charset="0"/>
                <a:ea typeface="Noto Sans" charset="0"/>
                <a:cs typeface="Noto Sans" charset="0"/>
              </a:rPr>
            </a:br>
            <a:r>
              <a:rPr lang="fr-FR" sz="2000" b="1" dirty="0" smtClean="0">
                <a:solidFill>
                  <a:srgbClr val="293B45"/>
                </a:solidFill>
                <a:latin typeface="Noto Sans" charset="0"/>
                <a:ea typeface="Noto Sans" charset="0"/>
                <a:cs typeface="Noto Sans" charset="0"/>
              </a:rPr>
              <a:t>(</a:t>
            </a:r>
            <a:r>
              <a:rPr lang="fr-FR" sz="2000" b="1" dirty="0">
                <a:solidFill>
                  <a:srgbClr val="293B45"/>
                </a:solidFill>
                <a:latin typeface="Noto Sans" charset="0"/>
                <a:ea typeface="Noto Sans" charset="0"/>
                <a:cs typeface="Noto Sans" charset="0"/>
              </a:rPr>
              <a:t>2,3 </a:t>
            </a:r>
            <a:r>
              <a:rPr lang="fr-FR" sz="2000" b="1" dirty="0" smtClean="0">
                <a:solidFill>
                  <a:srgbClr val="293B45"/>
                </a:solidFill>
                <a:latin typeface="Noto Sans" charset="0"/>
                <a:ea typeface="Noto Sans" charset="0"/>
                <a:cs typeface="Noto Sans" charset="0"/>
              </a:rPr>
              <a:t>milliards)</a:t>
            </a:r>
            <a:r>
              <a:rPr lang="fr-FR" sz="2000" dirty="0" smtClean="0">
                <a:solidFill>
                  <a:srgbClr val="293B45"/>
                </a:solidFill>
                <a:latin typeface="Noto Sans" charset="0"/>
                <a:ea typeface="Noto Sans" charset="0"/>
                <a:cs typeface="Noto Sans" charset="0"/>
              </a:rPr>
              <a:t/>
            </a:r>
            <a:br>
              <a:rPr lang="fr-FR" sz="2000" dirty="0" smtClean="0">
                <a:solidFill>
                  <a:srgbClr val="293B45"/>
                </a:solidFill>
                <a:latin typeface="Noto Sans" charset="0"/>
                <a:ea typeface="Noto Sans" charset="0"/>
                <a:cs typeface="Noto Sans" charset="0"/>
              </a:rPr>
            </a:br>
            <a:r>
              <a:rPr lang="fr-FR" sz="1200" dirty="0">
                <a:solidFill>
                  <a:srgbClr val="293B45"/>
                </a:solidFill>
                <a:latin typeface="Noto Sans" charset="0"/>
                <a:ea typeface="Noto Sans" charset="0"/>
                <a:cs typeface="Noto Sans" charset="0"/>
              </a:rPr>
              <a:t>ne dispose pas de toilettes décentes.</a:t>
            </a:r>
            <a:endParaRPr lang="en-GB" sz="1200" dirty="0">
              <a:solidFill>
                <a:srgbClr val="293B45"/>
              </a:solidFill>
              <a:latin typeface="Noto Sans" charset="0"/>
              <a:ea typeface="Noto Sans" charset="0"/>
              <a:cs typeface="Noto Sans" charset="0"/>
            </a:endParaRPr>
          </a:p>
        </p:txBody>
      </p:sp>
      <p:sp>
        <p:nvSpPr>
          <p:cNvPr id="23" name="Rounded Rectangle 22"/>
          <p:cNvSpPr/>
          <p:nvPr/>
        </p:nvSpPr>
        <p:spPr>
          <a:xfrm>
            <a:off x="838200" y="5071285"/>
            <a:ext cx="2840825" cy="1438906"/>
          </a:xfrm>
          <a:prstGeom prst="roundRect">
            <a:avLst>
              <a:gd name="adj" fmla="val 5839"/>
            </a:avLst>
          </a:prstGeom>
          <a:solidFill>
            <a:srgbClr val="9CDCF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51999" bIns="72000" rtlCol="0" anchor="t" anchorCtr="0"/>
          <a:lstStyle/>
          <a:p>
            <a:r>
              <a:rPr lang="fr-FR" sz="2800" b="1" dirty="0">
                <a:solidFill>
                  <a:srgbClr val="293B45"/>
                </a:solidFill>
                <a:latin typeface="Noto Sans" charset="0"/>
                <a:ea typeface="Noto Sans" charset="0"/>
                <a:cs typeface="Noto Sans" charset="0"/>
              </a:rPr>
              <a:t>1 personne sur </a:t>
            </a:r>
            <a:r>
              <a:rPr lang="fr-FR" sz="2800" b="1" dirty="0" smtClean="0">
                <a:solidFill>
                  <a:srgbClr val="293B45"/>
                </a:solidFill>
                <a:latin typeface="Noto Sans" charset="0"/>
                <a:ea typeface="Noto Sans" charset="0"/>
                <a:cs typeface="Noto Sans" charset="0"/>
              </a:rPr>
              <a:t>9 </a:t>
            </a:r>
            <a:r>
              <a:rPr lang="fr-FR" sz="1600" b="1" dirty="0" smtClean="0">
                <a:solidFill>
                  <a:srgbClr val="293B45"/>
                </a:solidFill>
                <a:latin typeface="Noto Sans" charset="0"/>
                <a:ea typeface="Noto Sans" charset="0"/>
                <a:cs typeface="Noto Sans" charset="0"/>
              </a:rPr>
              <a:t>(844 </a:t>
            </a:r>
            <a:r>
              <a:rPr lang="fr-FR" sz="1600" b="1" dirty="0">
                <a:solidFill>
                  <a:srgbClr val="293B45"/>
                </a:solidFill>
                <a:latin typeface="Noto Sans" charset="0"/>
                <a:ea typeface="Noto Sans" charset="0"/>
                <a:cs typeface="Noto Sans" charset="0"/>
              </a:rPr>
              <a:t>millions) </a:t>
            </a:r>
            <a:r>
              <a:rPr lang="fr-FR" sz="1200" dirty="0">
                <a:solidFill>
                  <a:srgbClr val="293B45"/>
                </a:solidFill>
                <a:latin typeface="Noto Sans" charset="0"/>
                <a:ea typeface="Noto Sans" charset="0"/>
                <a:cs typeface="Noto Sans" charset="0"/>
              </a:rPr>
              <a:t>n'a pas </a:t>
            </a:r>
            <a:r>
              <a:rPr lang="fr-FR" sz="1200">
                <a:solidFill>
                  <a:srgbClr val="293B45"/>
                </a:solidFill>
                <a:latin typeface="Noto Sans" charset="0"/>
                <a:ea typeface="Noto Sans" charset="0"/>
                <a:cs typeface="Noto Sans" charset="0"/>
              </a:rPr>
              <a:t>d'eau </a:t>
            </a:r>
            <a:r>
              <a:rPr lang="fr-FR" sz="1200" smtClean="0">
                <a:solidFill>
                  <a:srgbClr val="293B45"/>
                </a:solidFill>
                <a:latin typeface="Noto Sans" charset="0"/>
                <a:ea typeface="Noto Sans" charset="0"/>
                <a:cs typeface="Noto Sans" charset="0"/>
              </a:rPr>
              <a:t>salubre près </a:t>
            </a:r>
            <a:br>
              <a:rPr lang="fr-FR" sz="1200" smtClean="0">
                <a:solidFill>
                  <a:srgbClr val="293B45"/>
                </a:solidFill>
                <a:latin typeface="Noto Sans" charset="0"/>
                <a:ea typeface="Noto Sans" charset="0"/>
                <a:cs typeface="Noto Sans" charset="0"/>
              </a:rPr>
            </a:br>
            <a:r>
              <a:rPr lang="fr-FR" sz="1200" smtClean="0">
                <a:solidFill>
                  <a:srgbClr val="293B45"/>
                </a:solidFill>
                <a:latin typeface="Noto Sans" charset="0"/>
                <a:ea typeface="Noto Sans" charset="0"/>
                <a:cs typeface="Noto Sans" charset="0"/>
              </a:rPr>
              <a:t>du </a:t>
            </a:r>
            <a:r>
              <a:rPr lang="fr-FR" sz="1200" dirty="0">
                <a:solidFill>
                  <a:srgbClr val="293B45"/>
                </a:solidFill>
                <a:latin typeface="Noto Sans" charset="0"/>
                <a:ea typeface="Noto Sans" charset="0"/>
                <a:cs typeface="Noto Sans" charset="0"/>
              </a:rPr>
              <a:t>domicile.</a:t>
            </a:r>
            <a:endParaRPr lang="en-GB" sz="1200" dirty="0">
              <a:solidFill>
                <a:srgbClr val="293B45"/>
              </a:solidFill>
              <a:latin typeface="Noto Sans" charset="0"/>
              <a:ea typeface="Noto Sans" charset="0"/>
              <a:cs typeface="Noto Sans" charset="0"/>
            </a:endParaRPr>
          </a:p>
        </p:txBody>
      </p:sp>
      <p:sp>
        <p:nvSpPr>
          <p:cNvPr id="25" name="TextBox 24"/>
          <p:cNvSpPr txBox="1"/>
          <p:nvPr/>
        </p:nvSpPr>
        <p:spPr>
          <a:xfrm>
            <a:off x="7220856" y="1355743"/>
            <a:ext cx="4132944" cy="1785104"/>
          </a:xfrm>
          <a:prstGeom prst="rect">
            <a:avLst/>
          </a:prstGeom>
          <a:noFill/>
        </p:spPr>
        <p:txBody>
          <a:bodyPr wrap="square" rtlCol="0">
            <a:spAutoFit/>
          </a:bodyPr>
          <a:lstStyle/>
          <a:p>
            <a:r>
              <a:rPr lang="en-GB" sz="1400" dirty="0" err="1">
                <a:solidFill>
                  <a:srgbClr val="293B45"/>
                </a:solidFill>
                <a:latin typeface="Noto Sans" charset="0"/>
                <a:ea typeface="Noto Sans" charset="0"/>
                <a:cs typeface="Noto Sans" charset="0"/>
              </a:rPr>
              <a:t>L’eau</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insalubre</a:t>
            </a:r>
            <a:r>
              <a:rPr lang="en-GB" sz="1400" dirty="0">
                <a:solidFill>
                  <a:srgbClr val="293B45"/>
                </a:solidFill>
                <a:latin typeface="Noto Sans" charset="0"/>
                <a:ea typeface="Noto Sans" charset="0"/>
                <a:cs typeface="Noto Sans" charset="0"/>
              </a:rPr>
              <a:t>, un </a:t>
            </a:r>
            <a:r>
              <a:rPr lang="en-GB" sz="1400" dirty="0" err="1">
                <a:solidFill>
                  <a:srgbClr val="293B45"/>
                </a:solidFill>
                <a:latin typeface="Noto Sans" charset="0"/>
                <a:ea typeface="Noto Sans" charset="0"/>
                <a:cs typeface="Noto Sans" charset="0"/>
              </a:rPr>
              <a:t>assainissement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inadéquat</a:t>
            </a:r>
            <a:r>
              <a:rPr lang="en-GB" sz="1400" dirty="0">
                <a:solidFill>
                  <a:srgbClr val="293B45"/>
                </a:solidFill>
                <a:latin typeface="Noto Sans" charset="0"/>
                <a:ea typeface="Noto Sans" charset="0"/>
                <a:cs typeface="Noto Sans" charset="0"/>
              </a:rPr>
              <a:t> et de </a:t>
            </a:r>
            <a:r>
              <a:rPr lang="en-GB" sz="1400" dirty="0" err="1">
                <a:solidFill>
                  <a:srgbClr val="293B45"/>
                </a:solidFill>
                <a:latin typeface="Noto Sans" charset="0"/>
                <a:ea typeface="Noto Sans" charset="0"/>
                <a:cs typeface="Noto Sans" charset="0"/>
              </a:rPr>
              <a:t>mauvaises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pratiques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d’hygiène</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sont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étroitement</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associés</a:t>
            </a:r>
            <a:r>
              <a:rPr lang="en-GB" sz="1400" dirty="0">
                <a:solidFill>
                  <a:srgbClr val="293B45"/>
                </a:solidFill>
                <a:latin typeface="Noto Sans" charset="0"/>
                <a:ea typeface="Noto Sans" charset="0"/>
                <a:cs typeface="Noto Sans" charset="0"/>
              </a:rPr>
              <a:t> aux </a:t>
            </a:r>
            <a:r>
              <a:rPr lang="en-GB" sz="1400" dirty="0" err="1">
                <a:solidFill>
                  <a:srgbClr val="293B45"/>
                </a:solidFill>
                <a:latin typeface="Noto Sans" charset="0"/>
                <a:ea typeface="Noto Sans" charset="0"/>
                <a:cs typeface="Noto Sans" charset="0"/>
              </a:rPr>
              <a:t>principales</a:t>
            </a:r>
            <a:r>
              <a:rPr lang="en-GB" sz="1400" dirty="0">
                <a:solidFill>
                  <a:srgbClr val="293B45"/>
                </a:solidFill>
                <a:latin typeface="Noto Sans" charset="0"/>
                <a:ea typeface="Noto Sans" charset="0"/>
                <a:cs typeface="Noto Sans" charset="0"/>
              </a:rPr>
              <a:t> causes </a:t>
            </a:r>
            <a:r>
              <a:rPr lang="en-GB" sz="1400" dirty="0" smtClean="0">
                <a:solidFill>
                  <a:srgbClr val="293B45"/>
                </a:solidFill>
                <a:latin typeface="Noto Sans" charset="0"/>
                <a:ea typeface="Noto Sans" charset="0"/>
                <a:cs typeface="Noto Sans" charset="0"/>
              </a:rPr>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de </a:t>
            </a:r>
            <a:r>
              <a:rPr lang="en-GB" sz="1400" dirty="0" err="1">
                <a:solidFill>
                  <a:srgbClr val="293B45"/>
                </a:solidFill>
                <a:latin typeface="Noto Sans" charset="0"/>
                <a:ea typeface="Noto Sans" charset="0"/>
                <a:cs typeface="Noto Sans" charset="0"/>
              </a:rPr>
              <a:t>décès</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mortalité</a:t>
            </a:r>
            <a:r>
              <a:rPr lang="en-GB" sz="1400" dirty="0">
                <a:solidFill>
                  <a:srgbClr val="293B45"/>
                </a:solidFill>
                <a:latin typeface="Noto Sans" charset="0"/>
                <a:ea typeface="Noto Sans" charset="0"/>
                <a:cs typeface="Noto Sans" charset="0"/>
              </a:rPr>
              <a:t>) et de </a:t>
            </a:r>
            <a:r>
              <a:rPr lang="en-GB" sz="1400" dirty="0" err="1">
                <a:solidFill>
                  <a:srgbClr val="293B45"/>
                </a:solidFill>
                <a:latin typeface="Noto Sans" charset="0"/>
                <a:ea typeface="Noto Sans" charset="0"/>
                <a:cs typeface="Noto Sans" charset="0"/>
              </a:rPr>
              <a:t>maladie</a:t>
            </a:r>
            <a:r>
              <a:rPr lang="en-GB" sz="1400" dirty="0">
                <a:solidFill>
                  <a:srgbClr val="293B45"/>
                </a:solidFill>
                <a:latin typeface="Noto Sans" charset="0"/>
                <a:ea typeface="Noto Sans" charset="0"/>
                <a:cs typeface="Noto Sans" charset="0"/>
              </a:rPr>
              <a:t> (</a:t>
            </a:r>
            <a:r>
              <a:rPr lang="en-GB" sz="1400" dirty="0" err="1">
                <a:solidFill>
                  <a:srgbClr val="293B45"/>
                </a:solidFill>
                <a:latin typeface="Noto Sans" charset="0"/>
                <a:ea typeface="Noto Sans" charset="0"/>
                <a:cs typeface="Noto Sans" charset="0"/>
              </a:rPr>
              <a:t>morbidité</a:t>
            </a:r>
            <a:r>
              <a:rPr lang="en-GB" sz="1400" dirty="0">
                <a:solidFill>
                  <a:srgbClr val="293B45"/>
                </a:solidFill>
                <a:latin typeface="Noto Sans" charset="0"/>
                <a:ea typeface="Noto Sans" charset="0"/>
                <a:cs typeface="Noto Sans" charset="0"/>
              </a:rPr>
              <a:t>) des </a:t>
            </a:r>
            <a:r>
              <a:rPr lang="en-GB" sz="1400" dirty="0" err="1">
                <a:solidFill>
                  <a:srgbClr val="293B45"/>
                </a:solidFill>
                <a:latin typeface="Noto Sans" charset="0"/>
                <a:ea typeface="Noto Sans" charset="0"/>
                <a:cs typeface="Noto Sans" charset="0"/>
              </a:rPr>
              <a:t>enfants</a:t>
            </a:r>
            <a:r>
              <a:rPr lang="en-GB" sz="1400" dirty="0">
                <a:solidFill>
                  <a:srgbClr val="293B45"/>
                </a:solidFill>
                <a:latin typeface="Noto Sans" charset="0"/>
                <a:ea typeface="Noto Sans" charset="0"/>
                <a:cs typeface="Noto Sans" charset="0"/>
              </a:rPr>
              <a:t> de </a:t>
            </a:r>
            <a:r>
              <a:rPr lang="en-GB" sz="1400" dirty="0" err="1">
                <a:solidFill>
                  <a:srgbClr val="293B45"/>
                </a:solidFill>
                <a:latin typeface="Noto Sans" charset="0"/>
                <a:ea typeface="Noto Sans" charset="0"/>
                <a:cs typeface="Noto Sans" charset="0"/>
              </a:rPr>
              <a:t>moins</a:t>
            </a:r>
            <a:r>
              <a:rPr lang="en-GB" sz="1400" dirty="0">
                <a:solidFill>
                  <a:srgbClr val="293B45"/>
                </a:solidFill>
                <a:latin typeface="Noto Sans" charset="0"/>
                <a:ea typeface="Noto Sans" charset="0"/>
                <a:cs typeface="Noto Sans" charset="0"/>
              </a:rPr>
              <a:t> de cinq </a:t>
            </a:r>
            <a:r>
              <a:rPr lang="en-GB" sz="1400" dirty="0" err="1">
                <a:solidFill>
                  <a:srgbClr val="293B45"/>
                </a:solidFill>
                <a:latin typeface="Noto Sans" charset="0"/>
                <a:ea typeface="Noto Sans" charset="0"/>
                <a:cs typeface="Noto Sans" charset="0"/>
              </a:rPr>
              <a:t>ans</a:t>
            </a:r>
            <a:r>
              <a:rPr lang="en-GB" sz="1400" dirty="0">
                <a:solidFill>
                  <a:srgbClr val="293B45"/>
                </a:solidFill>
                <a:latin typeface="Noto Sans" charset="0"/>
                <a:ea typeface="Noto Sans" charset="0"/>
                <a:cs typeface="Noto Sans" charset="0"/>
              </a:rPr>
              <a:t>, y </a:t>
            </a:r>
            <a:r>
              <a:rPr lang="en-GB" sz="1400" dirty="0" err="1">
                <a:solidFill>
                  <a:srgbClr val="293B45"/>
                </a:solidFill>
                <a:latin typeface="Noto Sans" charset="0"/>
                <a:ea typeface="Noto Sans" charset="0"/>
                <a:cs typeface="Noto Sans" charset="0"/>
              </a:rPr>
              <a:t>compris</a:t>
            </a:r>
            <a:r>
              <a:rPr lang="en-GB" sz="1400" dirty="0">
                <a:solidFill>
                  <a:srgbClr val="293B45"/>
                </a:solidFill>
                <a:latin typeface="Noto Sans" charset="0"/>
                <a:ea typeface="Noto Sans" charset="0"/>
                <a:cs typeface="Noto Sans" charset="0"/>
              </a:rPr>
              <a:t> les maladies </a:t>
            </a:r>
            <a:r>
              <a:rPr lang="en-GB" sz="1400" dirty="0" err="1">
                <a:solidFill>
                  <a:srgbClr val="293B45"/>
                </a:solidFill>
                <a:latin typeface="Noto Sans" charset="0"/>
                <a:ea typeface="Noto Sans" charset="0"/>
                <a:cs typeface="Noto Sans" charset="0"/>
              </a:rPr>
              <a:t>diarrhéiques</a:t>
            </a:r>
            <a:r>
              <a:rPr lang="en-GB" sz="1400" dirty="0">
                <a:solidFill>
                  <a:srgbClr val="293B45"/>
                </a:solidFill>
                <a:latin typeface="Noto Sans" charset="0"/>
                <a:ea typeface="Noto Sans" charset="0"/>
                <a:cs typeface="Noto Sans" charset="0"/>
              </a:rPr>
              <a:t>, la </a:t>
            </a:r>
            <a:r>
              <a:rPr lang="en-GB" sz="1400" dirty="0" err="1">
                <a:solidFill>
                  <a:srgbClr val="293B45"/>
                </a:solidFill>
                <a:latin typeface="Noto Sans" charset="0"/>
                <a:ea typeface="Noto Sans" charset="0"/>
                <a:cs typeface="Noto Sans" charset="0"/>
              </a:rPr>
              <a:t>pneumonie</a:t>
            </a:r>
            <a:r>
              <a:rPr lang="en-GB" sz="1400" dirty="0">
                <a:solidFill>
                  <a:srgbClr val="293B45"/>
                </a:solidFill>
                <a:latin typeface="Noto Sans" charset="0"/>
                <a:ea typeface="Noto Sans" charset="0"/>
                <a:cs typeface="Noto Sans" charset="0"/>
              </a:rPr>
              <a:t> et </a:t>
            </a:r>
            <a:r>
              <a:rPr lang="en-GB" sz="1400" dirty="0" smtClean="0">
                <a:solidFill>
                  <a:srgbClr val="293B45"/>
                </a:solidFill>
                <a:latin typeface="Noto Sans" charset="0"/>
                <a:ea typeface="Noto Sans" charset="0"/>
                <a:cs typeface="Noto Sans" charset="0"/>
              </a:rPr>
              <a:t/>
            </a:r>
            <a:br>
              <a:rPr lang="en-GB" sz="1400" dirty="0" smtClean="0">
                <a:solidFill>
                  <a:srgbClr val="293B45"/>
                </a:solidFill>
                <a:latin typeface="Noto Sans" charset="0"/>
                <a:ea typeface="Noto Sans" charset="0"/>
                <a:cs typeface="Noto Sans" charset="0"/>
              </a:rPr>
            </a:br>
            <a:r>
              <a:rPr lang="en-GB" sz="1400" dirty="0" smtClean="0">
                <a:solidFill>
                  <a:srgbClr val="293B45"/>
                </a:solidFill>
                <a:latin typeface="Noto Sans" charset="0"/>
                <a:ea typeface="Noto Sans" charset="0"/>
                <a:cs typeface="Noto Sans" charset="0"/>
              </a:rPr>
              <a:t>la </a:t>
            </a:r>
            <a:r>
              <a:rPr lang="en-GB" sz="1400" dirty="0">
                <a:solidFill>
                  <a:srgbClr val="293B45"/>
                </a:solidFill>
                <a:latin typeface="Noto Sans" charset="0"/>
                <a:ea typeface="Noto Sans" charset="0"/>
                <a:cs typeface="Noto Sans" charset="0"/>
              </a:rPr>
              <a:t>malnutrition.</a:t>
            </a:r>
          </a:p>
          <a:p>
            <a:endParaRPr lang="en-US" sz="1200" dirty="0">
              <a:solidFill>
                <a:srgbClr val="293B45"/>
              </a:solidFill>
            </a:endParaRPr>
          </a:p>
        </p:txBody>
      </p:sp>
      <p:grpSp>
        <p:nvGrpSpPr>
          <p:cNvPr id="33" name="Group 32"/>
          <p:cNvGrpSpPr/>
          <p:nvPr/>
        </p:nvGrpSpPr>
        <p:grpSpPr>
          <a:xfrm>
            <a:off x="7086118" y="3148715"/>
            <a:ext cx="5105885" cy="3361477"/>
            <a:chOff x="7086118" y="3148715"/>
            <a:chExt cx="5105885" cy="3361477"/>
          </a:xfrm>
        </p:grpSpPr>
        <p:sp>
          <p:nvSpPr>
            <p:cNvPr id="29" name="Round Same Side Corner Rectangle 28"/>
            <p:cNvSpPr/>
            <p:nvPr/>
          </p:nvSpPr>
          <p:spPr>
            <a:xfrm rot="16200000">
              <a:off x="8025693" y="2343882"/>
              <a:ext cx="3361477" cy="4971143"/>
            </a:xfrm>
            <a:prstGeom prst="round2SameRect">
              <a:avLst>
                <a:gd name="adj1" fmla="val 5846"/>
                <a:gd name="adj2" fmla="val 0"/>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95406" y="3310281"/>
              <a:ext cx="4064361" cy="923330"/>
            </a:xfrm>
            <a:prstGeom prst="rect">
              <a:avLst/>
            </a:prstGeom>
          </p:spPr>
          <p:txBody>
            <a:bodyPr wrap="square">
              <a:spAutoFit/>
            </a:bodyPr>
            <a:lstStyle/>
            <a:p>
              <a:r>
                <a:rPr lang="fr-FR" b="1" dirty="0">
                  <a:solidFill>
                    <a:srgbClr val="293B45"/>
                  </a:solidFill>
                  <a:ea typeface="Noto Sans" charset="0"/>
                  <a:cs typeface="Noto Sans" charset="0"/>
                </a:rPr>
                <a:t>58 % des décès d’enfants </a:t>
              </a:r>
              <a:r>
                <a:rPr lang="fr-FR" dirty="0">
                  <a:solidFill>
                    <a:srgbClr val="293B45"/>
                  </a:solidFill>
                  <a:ea typeface="Noto Sans" charset="0"/>
                  <a:cs typeface="Noto Sans" charset="0"/>
                </a:rPr>
                <a:t>causés par des maladies diarrhéiques sont dus à des services WASH inadéquats.</a:t>
              </a:r>
            </a:p>
          </p:txBody>
        </p:sp>
        <p:sp>
          <p:nvSpPr>
            <p:cNvPr id="27" name="Rectangle 26"/>
            <p:cNvSpPr/>
            <p:nvPr/>
          </p:nvSpPr>
          <p:spPr>
            <a:xfrm>
              <a:off x="7795406" y="4249757"/>
              <a:ext cx="3558394" cy="1200329"/>
            </a:xfrm>
            <a:prstGeom prst="rect">
              <a:avLst/>
            </a:prstGeom>
          </p:spPr>
          <p:txBody>
            <a:bodyPr wrap="square">
              <a:spAutoFit/>
            </a:bodyPr>
            <a:lstStyle/>
            <a:p>
              <a:r>
                <a:rPr lang="fr-FR" dirty="0">
                  <a:solidFill>
                    <a:srgbClr val="293B45"/>
                  </a:solidFill>
                </a:rPr>
                <a:t>On estime </a:t>
              </a:r>
              <a:r>
                <a:rPr lang="fr-FR" b="1" dirty="0">
                  <a:solidFill>
                    <a:srgbClr val="293B45"/>
                  </a:solidFill>
                </a:rPr>
                <a:t>que la moitié des cas de sous-nutrition</a:t>
              </a:r>
              <a:r>
                <a:rPr lang="fr-FR" dirty="0">
                  <a:solidFill>
                    <a:srgbClr val="293B45"/>
                  </a:solidFill>
                </a:rPr>
                <a:t> est liée à des infections dues à des services WASH inefficaces.</a:t>
              </a:r>
            </a:p>
          </p:txBody>
        </p:sp>
        <p:sp>
          <p:nvSpPr>
            <p:cNvPr id="28" name="Rectangle 27"/>
            <p:cNvSpPr/>
            <p:nvPr/>
          </p:nvSpPr>
          <p:spPr>
            <a:xfrm>
              <a:off x="7795407" y="5425386"/>
              <a:ext cx="3558394" cy="923330"/>
            </a:xfrm>
            <a:prstGeom prst="rect">
              <a:avLst/>
            </a:prstGeom>
          </p:spPr>
          <p:txBody>
            <a:bodyPr wrap="square">
              <a:spAutoFit/>
            </a:bodyPr>
            <a:lstStyle/>
            <a:p>
              <a:r>
                <a:rPr lang="fr-FR" dirty="0">
                  <a:solidFill>
                    <a:srgbClr val="293B45"/>
                  </a:solidFill>
                </a:rPr>
                <a:t>L’assainissement inadéquat est la </a:t>
              </a:r>
              <a:r>
                <a:rPr lang="fr-FR" b="1" dirty="0">
                  <a:solidFill>
                    <a:srgbClr val="293B45"/>
                  </a:solidFill>
                </a:rPr>
                <a:t>deuxième cause principale</a:t>
              </a:r>
              <a:r>
                <a:rPr lang="fr-FR" dirty="0">
                  <a:solidFill>
                    <a:srgbClr val="293B45"/>
                  </a:solidFill>
                </a:rPr>
                <a:t> de retard de croissance. </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3489279"/>
              <a:ext cx="574549" cy="384656"/>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4657593"/>
              <a:ext cx="574549" cy="38465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118" y="5701555"/>
              <a:ext cx="574549" cy="384656"/>
            </a:xfrm>
            <a:prstGeom prst="rect">
              <a:avLst/>
            </a:prstGeom>
          </p:spPr>
        </p:pic>
      </p:grpSp>
    </p:spTree>
    <p:extLst>
      <p:ext uri="{BB962C8B-B14F-4D97-AF65-F5344CB8AC3E}">
        <p14:creationId xmlns:p14="http://schemas.microsoft.com/office/powerpoint/2010/main" val="508218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1000" fill="hold"/>
                                            <p:tgtEl>
                                              <p:spTgt spid="14"/>
                                            </p:tgtEl>
                                            <p:attrNameLst>
                                              <p:attrName>ppt_x</p:attrName>
                                            </p:attrNameLst>
                                          </p:cBhvr>
                                          <p:tavLst>
                                            <p:tav tm="0">
                                              <p:val>
                                                <p:strVal val="0-#ppt_w/2"/>
                                              </p:val>
                                            </p:tav>
                                            <p:tav tm="100000">
                                              <p:val>
                                                <p:strVal val="#ppt_x"/>
                                              </p:val>
                                            </p:tav>
                                          </p:tavLst>
                                        </p:anim>
                                        <p:anim calcmode="lin" valueType="num">
                                          <p:cBhvr additive="base">
                                            <p:cTn id="14"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1+#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1000" fill="hold"/>
                                            <p:tgtEl>
                                              <p:spTgt spid="23"/>
                                            </p:tgtEl>
                                            <p:attrNameLst>
                                              <p:attrName>ppt_x</p:attrName>
                                            </p:attrNameLst>
                                          </p:cBhvr>
                                          <p:tavLst>
                                            <p:tav tm="0">
                                              <p:val>
                                                <p:strVal val="0-#ppt_w/2"/>
                                              </p:val>
                                            </p:tav>
                                            <p:tav tm="100000">
                                              <p:val>
                                                <p:strVal val="#ppt_x"/>
                                              </p:val>
                                            </p:tav>
                                          </p:tavLst>
                                        </p:anim>
                                        <p:anim calcmode="lin" valueType="num">
                                          <p:cBhvr additive="base">
                                            <p:cTn id="3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P spid="23" grpId="0" animBg="1"/>
          <p:bldP spid="2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 y="457203"/>
            <a:ext cx="8695952" cy="449678"/>
            <a:chOff x="-6" y="457203"/>
            <a:chExt cx="2838621" cy="449678"/>
          </a:xfrm>
        </p:grpSpPr>
        <p:sp>
          <p:nvSpPr>
            <p:cNvPr id="3" name="Round Same Side Corner Rectangle 2"/>
            <p:cNvSpPr/>
            <p:nvPr/>
          </p:nvSpPr>
          <p:spPr>
            <a:xfrm rot="5400000">
              <a:off x="1194466" y="-737269"/>
              <a:ext cx="449678" cy="2838621"/>
            </a:xfrm>
            <a:prstGeom prst="round2Same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 y="486892"/>
              <a:ext cx="2790833" cy="400110"/>
            </a:xfrm>
            <a:prstGeom prst="rect">
              <a:avLst/>
            </a:prstGeom>
          </p:spPr>
          <p:txBody>
            <a:bodyPr wrap="square">
              <a:spAutoFit/>
            </a:bodyPr>
            <a:lstStyle/>
            <a:p>
              <a:pPr algn="r"/>
              <a:r>
                <a:rPr lang="fr-FR" sz="2000" b="1" dirty="0" smtClean="0">
                  <a:solidFill>
                    <a:srgbClr val="293B45"/>
                  </a:solidFill>
                  <a:latin typeface="Noto Sans" charset="0"/>
                  <a:ea typeface="Noto Sans" charset="0"/>
                  <a:cs typeface="Noto Sans" charset="0"/>
                </a:rPr>
                <a:t>LIENS ENTRE LES SERVICES WASH ET LA SANTÉ DE L’ENFANT</a:t>
              </a:r>
              <a:endParaRPr lang="en-GB" sz="2000" b="1" dirty="0">
                <a:solidFill>
                  <a:srgbClr val="293B45"/>
                </a:solidFill>
                <a:latin typeface="Noto Sans" charset="0"/>
                <a:ea typeface="Noto Sans" charset="0"/>
                <a:cs typeface="Noto Sans" charset="0"/>
              </a:endParaRPr>
            </a:p>
          </p:txBody>
        </p:sp>
      </p:gr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234" r="3717" b="9287"/>
          <a:stretch/>
        </p:blipFill>
        <p:spPr>
          <a:xfrm>
            <a:off x="21013" y="1219200"/>
            <a:ext cx="11740064" cy="49713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351" y="2073587"/>
            <a:ext cx="296482" cy="36821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34507" y="2441797"/>
            <a:ext cx="253444" cy="3873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5664887" y="3499053"/>
            <a:ext cx="253444" cy="3873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951243" y="4497859"/>
            <a:ext cx="253444" cy="38733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228" y="2441797"/>
            <a:ext cx="253444" cy="3873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8313" y="2441797"/>
            <a:ext cx="253444" cy="38733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770186" y="3305383"/>
            <a:ext cx="253444" cy="3873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57526" y="3640836"/>
            <a:ext cx="253444" cy="387340"/>
          </a:xfrm>
          <a:prstGeom prst="rect">
            <a:avLst/>
          </a:prstGeom>
        </p:spPr>
      </p:pic>
      <p:cxnSp>
        <p:nvCxnSpPr>
          <p:cNvPr id="15" name="Straight Connector 14"/>
          <p:cNvCxnSpPr/>
          <p:nvPr/>
        </p:nvCxnSpPr>
        <p:spPr>
          <a:xfrm>
            <a:off x="7389340" y="4959178"/>
            <a:ext cx="0" cy="395416"/>
          </a:xfrm>
          <a:prstGeom prst="line">
            <a:avLst/>
          </a:prstGeom>
          <a:ln w="79375">
            <a:solidFill>
              <a:srgbClr val="8B8C53"/>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262618" y="4892230"/>
            <a:ext cx="253444" cy="387340"/>
          </a:xfrm>
          <a:prstGeom prst="rect">
            <a:avLst/>
          </a:prstGeom>
        </p:spPr>
      </p:pic>
    </p:spTree>
    <p:extLst>
      <p:ext uri="{BB962C8B-B14F-4D97-AF65-F5344CB8AC3E}">
        <p14:creationId xmlns:p14="http://schemas.microsoft.com/office/powerpoint/2010/main" val="60105995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0" presetClass="path" presetSubtype="0" repeatCount="indefinite" fill="hold" nodeType="withEffect">
                                      <p:stCondLst>
                                        <p:cond delay="0"/>
                                      </p:stCondLst>
                                      <p:childTnLst>
                                        <p:animMotion origin="layout" path="M 0.00157 7.40741E-7 L 0.02787 7.40741E-7 " pathEditMode="relative" rAng="0" ptsTypes="AA">
                                          <p:cBhvr>
                                            <p:cTn id="10" dur="2000" fill="hold"/>
                                            <p:tgtEl>
                                              <p:spTgt spid="7"/>
                                            </p:tgtEl>
                                            <p:attrNameLst>
                                              <p:attrName>ppt_x</p:attrName>
                                              <p:attrName>ppt_y</p:attrName>
                                            </p:attrNameLst>
                                          </p:cBhvr>
                                          <p:rCtr x="1315" y="0"/>
                                        </p:animMotion>
                                      </p:childTnLst>
                                    </p:cTn>
                                  </p:par>
                                  <p:par>
                                    <p:cTn id="11" presetID="0" presetClass="path" presetSubtype="0" repeatCount="indefinite" fill="hold" nodeType="withEffect">
                                      <p:stCondLst>
                                        <p:cond delay="0"/>
                                      </p:stCondLst>
                                      <p:childTnLst>
                                        <p:animMotion origin="layout" path="M 0.00156 4.07407E-6 L 0.02786 4.07407E-6 " pathEditMode="relative" rAng="0" ptsTypes="AA">
                                          <p:cBhvr>
                                            <p:cTn id="12" dur="2000" fill="hold"/>
                                            <p:tgtEl>
                                              <p:spTgt spid="8"/>
                                            </p:tgtEl>
                                            <p:attrNameLst>
                                              <p:attrName>ppt_x</p:attrName>
                                              <p:attrName>ppt_y</p:attrName>
                                            </p:attrNameLst>
                                          </p:cBhvr>
                                          <p:rCtr x="1315" y="0"/>
                                        </p:animMotion>
                                      </p:childTnLst>
                                    </p:cTn>
                                  </p:par>
                                  <p:par>
                                    <p:cTn id="13" presetID="0" presetClass="path" presetSubtype="0" repeatCount="indefinite" fill="hold" nodeType="withEffect">
                                      <p:stCondLst>
                                        <p:cond delay="0"/>
                                      </p:stCondLst>
                                      <p:childTnLst>
                                        <p:animMotion origin="layout" path="M 0.04817 2.22222E-6 L 0.07448 2.22222E-6 " pathEditMode="relative" rAng="0" ptsTypes="AA">
                                          <p:cBhvr>
                                            <p:cTn id="14" dur="2000" fill="hold"/>
                                            <p:tgtEl>
                                              <p:spTgt spid="9"/>
                                            </p:tgtEl>
                                            <p:attrNameLst>
                                              <p:attrName>ppt_x</p:attrName>
                                              <p:attrName>ppt_y</p:attrName>
                                            </p:attrNameLst>
                                          </p:cBhvr>
                                          <p:rCtr x="1315" y="0"/>
                                        </p:animMotion>
                                      </p:childTnLst>
                                    </p:cTn>
                                  </p:par>
                                  <p:par>
                                    <p:cTn id="15" presetID="0" presetClass="path" presetSubtype="0" repeatCount="indefinite" fill="hold" nodeType="withEffect">
                                      <p:stCondLst>
                                        <p:cond delay="0"/>
                                      </p:stCondLst>
                                      <p:childTnLst>
                                        <p:animMotion origin="layout" path="M -3.75E-6 7.40741E-7 L -0.03789 7.40741E-7 " pathEditMode="relative" rAng="0" ptsTypes="AA">
                                          <p:cBhvr>
                                            <p:cTn id="16" dur="2000" fill="hold"/>
                                            <p:tgtEl>
                                              <p:spTgt spid="10"/>
                                            </p:tgtEl>
                                            <p:attrNameLst>
                                              <p:attrName>ppt_x</p:attrName>
                                              <p:attrName>ppt_y</p:attrName>
                                            </p:attrNameLst>
                                          </p:cBhvr>
                                          <p:rCtr x="-1901" y="0"/>
                                        </p:animMotion>
                                      </p:childTnLst>
                                    </p:cTn>
                                  </p:par>
                                  <p:par>
                                    <p:cTn id="17" presetID="0" presetClass="path" presetSubtype="0" repeatCount="indefinite" fill="hold" nodeType="withEffect">
                                      <p:stCondLst>
                                        <p:cond delay="0"/>
                                      </p:stCondLst>
                                      <p:childTnLst>
                                        <p:animMotion origin="layout" path="M -1.25E-6 7.40741E-7 L -0.03398 0.00116 " pathEditMode="relative" rAng="0" ptsTypes="AA">
                                          <p:cBhvr>
                                            <p:cTn id="18" dur="2000" fill="hold"/>
                                            <p:tgtEl>
                                              <p:spTgt spid="11"/>
                                            </p:tgtEl>
                                            <p:attrNameLst>
                                              <p:attrName>ppt_x</p:attrName>
                                              <p:attrName>ppt_y</p:attrName>
                                            </p:attrNameLst>
                                          </p:cBhvr>
                                          <p:rCtr x="-1706" y="46"/>
                                        </p:animMotion>
                                      </p:childTnLst>
                                    </p:cTn>
                                  </p:par>
                                  <p:par>
                                    <p:cTn id="19" presetID="0" presetClass="path" presetSubtype="0" repeatCount="indefinite" fill="hold" nodeType="withEffect">
                                      <p:stCondLst>
                                        <p:cond delay="0"/>
                                      </p:stCondLst>
                                      <p:childTnLst>
                                        <p:animMotion origin="layout" path="M 0.00039 4.81481E-6 L 0.00039 -0.07663 " pathEditMode="relative" rAng="0" ptsTypes="AA">
                                          <p:cBhvr>
                                            <p:cTn id="20" dur="2000" fill="hold"/>
                                            <p:tgtEl>
                                              <p:spTgt spid="12"/>
                                            </p:tgtEl>
                                            <p:attrNameLst>
                                              <p:attrName>ppt_x</p:attrName>
                                              <p:attrName>ppt_y</p:attrName>
                                            </p:attrNameLst>
                                          </p:cBhvr>
                                          <p:rCtr x="0" y="-3843"/>
                                        </p:animMotion>
                                      </p:childTnLst>
                                    </p:cTn>
                                  </p:par>
                                  <p:par>
                                    <p:cTn id="21" presetID="0" presetClass="path" presetSubtype="0" repeatCount="indefinite" fill="hold" nodeType="withEffect">
                                      <p:stCondLst>
                                        <p:cond delay="0"/>
                                      </p:stCondLst>
                                      <p:childTnLst>
                                        <p:animMotion origin="layout" path="M -0.00026 0.00764 L -0.00026 0.09676 " pathEditMode="relative" rAng="0" ptsTypes="AA">
                                          <p:cBhvr>
                                            <p:cTn id="22" dur="2000" fill="hold"/>
                                            <p:tgtEl>
                                              <p:spTgt spid="13"/>
                                            </p:tgtEl>
                                            <p:attrNameLst>
                                              <p:attrName>ppt_x</p:attrName>
                                              <p:attrName>ppt_y</p:attrName>
                                            </p:attrNameLst>
                                          </p:cBhvr>
                                          <p:rCtr x="0" y="4444"/>
                                        </p:animMotion>
                                      </p:childTnLst>
                                    </p:cTn>
                                  </p:par>
                                  <p:par>
                                    <p:cTn id="23" presetID="0" presetClass="path" presetSubtype="0" repeatCount="indefinite" fill="hold" nodeType="withEffect">
                                      <p:stCondLst>
                                        <p:cond delay="0"/>
                                      </p:stCondLst>
                                      <p:childTnLst>
                                        <p:animMotion origin="layout" path="M 4.375E-6 3.33333E-6 L 0.03854 -0.0301 " pathEditMode="relative" rAng="0" ptsTypes="AA">
                                          <p:cBhvr>
                                            <p:cTn id="24" dur="2000" fill="hold"/>
                                            <p:tgtEl>
                                              <p:spTgt spid="6"/>
                                            </p:tgtEl>
                                            <p:attrNameLst>
                                              <p:attrName>ppt_x</p:attrName>
                                              <p:attrName>ppt_y</p:attrName>
                                            </p:attrNameLst>
                                          </p:cBhvr>
                                          <p:rCtr x="1927" y="-1505"/>
                                        </p:animMotion>
                                      </p:childTnLst>
                                    </p:cTn>
                                  </p:par>
                                  <p:par>
                                    <p:cTn id="25" presetID="0" presetClass="path" presetSubtype="0" repeatCount="indefinite" fill="hold" nodeType="withEffect">
                                      <p:stCondLst>
                                        <p:cond delay="0"/>
                                      </p:stCondLst>
                                      <p:childTnLst>
                                        <p:animMotion origin="layout" path="M 2.08333E-7 3.33333E-6 L 2.08333E-7 0.0199 " pathEditMode="relative" rAng="0" ptsTypes="AA">
                                          <p:cBhvr>
                                            <p:cTn id="26" dur="2000" fill="hold"/>
                                            <p:tgtEl>
                                              <p:spTgt spid="17"/>
                                            </p:tgtEl>
                                            <p:attrNameLst>
                                              <p:attrName>ppt_x</p:attrName>
                                              <p:attrName>ppt_y</p:attrName>
                                            </p:attrNameLst>
                                          </p:cBhvr>
                                          <p:rCtr x="0" y="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8" name="Rounded Rectangle 7"/>
          <p:cNvSpPr/>
          <p:nvPr/>
        </p:nvSpPr>
        <p:spPr>
          <a:xfrm>
            <a:off x="3163330" y="2932670"/>
            <a:ext cx="5824151" cy="601362"/>
          </a:xfrm>
          <a:prstGeom prst="roundRect">
            <a:avLst/>
          </a:prstGeom>
          <a:solidFill>
            <a:srgbClr val="F9A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63330" y="3023285"/>
            <a:ext cx="5824151" cy="510747"/>
          </a:xfrm>
        </p:spPr>
        <p:txBody>
          <a:bodyPr>
            <a:normAutofit fontScale="92500"/>
          </a:bodyPr>
          <a:lstStyle/>
          <a:p>
            <a:pPr lvl="0" algn="ctr">
              <a:spcBef>
                <a:spcPts val="1001"/>
              </a:spcBef>
              <a:buNone/>
            </a:pPr>
            <a:r>
              <a:rPr lang="fr-FR" b="1" dirty="0" smtClean="0">
                <a:solidFill>
                  <a:srgbClr val="293B45"/>
                </a:solidFill>
                <a:latin typeface="Noto Sans" charset="0"/>
                <a:ea typeface="Noto Sans" charset="0"/>
                <a:cs typeface="Noto Sans" charset="0"/>
              </a:rPr>
              <a:t>IL EST DÉSORMAIS TEMPS D’AGIR</a:t>
            </a:r>
            <a:endParaRPr lang="fr-FR" b="1" dirty="0">
              <a:solidFill>
                <a:srgbClr val="293B45"/>
              </a:solidFill>
              <a:latin typeface="Noto Sans" charset="0"/>
              <a:ea typeface="Noto Sans" charset="0"/>
              <a:cs typeface="Noto Sans" charset="0"/>
            </a:endParaRPr>
          </a:p>
        </p:txBody>
      </p:sp>
    </p:spTree>
    <p:extLst>
      <p:ext uri="{BB962C8B-B14F-4D97-AF65-F5344CB8AC3E}">
        <p14:creationId xmlns:p14="http://schemas.microsoft.com/office/powerpoint/2010/main" val="21001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
                                            <p:txEl>
                                              <p:pRg st="0" end="0"/>
                                            </p:txEl>
                                          </p:spTgt>
                                        </p:tgtEl>
                                      </p:cBhvr>
                                      <p:by x="120000" y="120000"/>
                                    </p:animScale>
                                  </p:childTnLst>
                                </p:cTn>
                              </p:par>
                              <p:par>
                                <p:cTn id="7" presetID="6" presetClass="emph" presetSubtype="0" fill="hold" grpId="0" nodeType="withEffect">
                                  <p:stCondLst>
                                    <p:cond delay="0"/>
                                  </p:stCondLst>
                                  <p:childTnLst>
                                    <p:animScale>
                                      <p:cBhvr>
                                        <p:cTn id="8"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ounded Rectangle 6"/>
          <p:cNvSpPr/>
          <p:nvPr/>
        </p:nvSpPr>
        <p:spPr>
          <a:xfrm>
            <a:off x="0" y="1887495"/>
            <a:ext cx="12192000" cy="328140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0100" y="3449934"/>
            <a:ext cx="8051800" cy="1077218"/>
          </a:xfrm>
          <a:prstGeom prst="rect">
            <a:avLst/>
          </a:prstGeom>
        </p:spPr>
        <p:txBody>
          <a:bodyPr wrap="square">
            <a:spAutoFit/>
          </a:bodyPr>
          <a:lstStyle/>
          <a:p>
            <a:pPr algn="ctr"/>
            <a:r>
              <a:rPr lang="fr-FR" sz="1600" b="1" dirty="0">
                <a:latin typeface="Noto Sans" charset="0"/>
                <a:ea typeface="Noto Sans" charset="0"/>
                <a:cs typeface="Noto Sans" charset="0"/>
              </a:rPr>
              <a:t>Agissez dès maintenant</a:t>
            </a:r>
            <a:r>
              <a:rPr lang="fr-FR" sz="1600" dirty="0">
                <a:latin typeface="Noto Sans" charset="0"/>
                <a:ea typeface="Noto Sans" charset="0"/>
                <a:cs typeface="Noto Sans" charset="0"/>
              </a:rPr>
              <a:t> pour améliorer la coordination entre les ministères de la Santé et les ministères chargés des services WASH, et entre les équipes au sein des organisations donatrices. Développez une appropriation commune pour obtenir des résultats communs.</a:t>
            </a: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898" t="39459" r="58418" b="51702"/>
          <a:stretch/>
        </p:blipFill>
        <p:spPr>
          <a:xfrm>
            <a:off x="3883652" y="2505694"/>
            <a:ext cx="4205905" cy="783772"/>
          </a:xfrm>
          <a:prstGeom prst="rect">
            <a:avLst/>
          </a:prstGeom>
        </p:spPr>
      </p:pic>
    </p:spTree>
    <p:extLst>
      <p:ext uri="{BB962C8B-B14F-4D97-AF65-F5344CB8AC3E}">
        <p14:creationId xmlns:p14="http://schemas.microsoft.com/office/powerpoint/2010/main" val="1679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3B45"/>
      </a:hlink>
      <a:folHlink>
        <a:srgbClr val="293B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1E01418F86004997C41C4B235BA93A" ma:contentTypeVersion="2" ma:contentTypeDescription="Create a new document." ma:contentTypeScope="" ma:versionID="5ec09b8991d8aeb6fa3ca8f4f4c7436e">
  <xsd:schema xmlns:xsd="http://www.w3.org/2001/XMLSchema" xmlns:xs="http://www.w3.org/2001/XMLSchema" xmlns:p="http://schemas.microsoft.com/office/2006/metadata/properties" xmlns:ns2="90e343a7-0a34-499e-b4d4-7286ad774e0a" targetNamespace="http://schemas.microsoft.com/office/2006/metadata/properties" ma:root="true" ma:fieldsID="8994eba9bbe3cdd418b4eb76c409f3e7" ns2:_="">
    <xsd:import namespace="90e343a7-0a34-499e-b4d4-7286ad774e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e343a7-0a34-499e-b4d4-7286ad774e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B35C88-5E1C-46E5-96AA-6E305A505ACC}"/>
</file>

<file path=customXml/itemProps2.xml><?xml version="1.0" encoding="utf-8"?>
<ds:datastoreItem xmlns:ds="http://schemas.openxmlformats.org/officeDocument/2006/customXml" ds:itemID="{83D9031C-3648-46EA-AC5F-E5E1D1016618}"/>
</file>

<file path=customXml/itemProps3.xml><?xml version="1.0" encoding="utf-8"?>
<ds:datastoreItem xmlns:ds="http://schemas.openxmlformats.org/officeDocument/2006/customXml" ds:itemID="{5EBCFFC1-085D-4CF8-A162-52481A01DD4E}"/>
</file>

<file path=docProps/app.xml><?xml version="1.0" encoding="utf-8"?>
<Properties xmlns="http://schemas.openxmlformats.org/officeDocument/2006/extended-properties" xmlns:vt="http://schemas.openxmlformats.org/officeDocument/2006/docPropsVTypes">
  <TotalTime>3824</TotalTime>
  <Words>3000</Words>
  <Application>Microsoft Macintosh PowerPoint</Application>
  <PresentationFormat>Widescreen</PresentationFormat>
  <Paragraphs>199</Paragraphs>
  <Slides>24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Lutter contre la sous-nutrition grâce à l’intégration</vt:lpstr>
      <vt:lpstr>Intégration de la promotion de l’hygiène et des programmes  de vaccination de routine</vt:lpstr>
      <vt:lpstr>PowerPoint Presentation</vt:lpstr>
      <vt:lpstr>PowerPoint Presentation</vt:lpstr>
      <vt:lpstr>PowerPoint Presentation</vt:lpstr>
      <vt:lpstr>PowerPoint Presentation</vt:lpstr>
      <vt:lpstr>PowerPoint Presentation</vt:lpstr>
      <vt:lpstr>PowerPoint Presentation</vt:lpstr>
    </vt:vector>
  </TitlesOfParts>
  <Company>WaterAid</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Coordonner, Intégrer, Investir - comment les interventions communes relatives à la santé de l’enfant, et à l’eau, l’assainissement et l’hygiène (WASH) peuvent contribuer à l’avenir de votre pays</dc:title>
  <dc:subject>la santé de l’enfant, et à l’eau, l’assainissement et l’hygiène (WASH)</dc:subject>
  <dc:creator>WaterAid/ PATH Defeat DD</dc:creator>
  <cp:lastModifiedBy>Francesca Roy</cp:lastModifiedBy>
  <cp:revision>141</cp:revision>
  <dcterms:created xsi:type="dcterms:W3CDTF">2017-12-15T15:48:15Z</dcterms:created>
  <dcterms:modified xsi:type="dcterms:W3CDTF">2018-02-02T12:03:28Z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0x010100E61E01418F86004997C41C4B235BA93A</vt:lpwstr>
  </property>
</Properties>
</file>